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714" r:id="rId2"/>
    <p:sldId id="342" r:id="rId3"/>
    <p:sldId id="624" r:id="rId4"/>
    <p:sldId id="719" r:id="rId5"/>
    <p:sldId id="651" r:id="rId6"/>
    <p:sldId id="665" r:id="rId7"/>
    <p:sldId id="654" r:id="rId8"/>
    <p:sldId id="656" r:id="rId9"/>
    <p:sldId id="658" r:id="rId10"/>
    <p:sldId id="659" r:id="rId11"/>
    <p:sldId id="660" r:id="rId12"/>
    <p:sldId id="661" r:id="rId13"/>
    <p:sldId id="670" r:id="rId14"/>
    <p:sldId id="662" r:id="rId15"/>
    <p:sldId id="672" r:id="rId16"/>
    <p:sldId id="666" r:id="rId17"/>
    <p:sldId id="667" r:id="rId18"/>
    <p:sldId id="668" r:id="rId19"/>
    <p:sldId id="669" r:id="rId20"/>
    <p:sldId id="697" r:id="rId21"/>
    <p:sldId id="720" r:id="rId22"/>
    <p:sldId id="673" r:id="rId23"/>
    <p:sldId id="696" r:id="rId24"/>
    <p:sldId id="701" r:id="rId25"/>
    <p:sldId id="275" r:id="rId26"/>
    <p:sldId id="684" r:id="rId27"/>
    <p:sldId id="680" r:id="rId28"/>
    <p:sldId id="681" r:id="rId29"/>
    <p:sldId id="682" r:id="rId30"/>
    <p:sldId id="683" r:id="rId31"/>
    <p:sldId id="270" r:id="rId32"/>
    <p:sldId id="271" r:id="rId33"/>
    <p:sldId id="707" r:id="rId34"/>
    <p:sldId id="721" r:id="rId35"/>
    <p:sldId id="72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2DC"/>
    <a:srgbClr val="DA1A5D"/>
    <a:srgbClr val="DA1A5C"/>
    <a:srgbClr val="3A3B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5D0028-F13B-AA4B-A5A5-3BF9FBC37CA0}" v="13" dt="2023-01-27T17:25:14.6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9"/>
  </p:normalViewPr>
  <p:slideViewPr>
    <p:cSldViewPr snapToGrid="0">
      <p:cViewPr varScale="1">
        <p:scale>
          <a:sx n="121" d="100"/>
          <a:sy n="121" d="100"/>
        </p:scale>
        <p:origin x="20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D72F60-F15F-514C-A768-AA93892652AF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0F75A-A638-AC4E-8C88-9A923B9C9B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4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FMT</a:t>
            </a:r>
          </a:p>
          <a:p>
            <a:pPr marL="628650" lvl="1" indent="-171450">
              <a:buFontTx/>
              <a:buChar char="-"/>
            </a:pPr>
            <a:r>
              <a:rPr lang="en-US"/>
              <a:t>Instillation of stool (usually filtered and diluted with saline) from a screened, healthy donor to treat disease</a:t>
            </a:r>
          </a:p>
          <a:p>
            <a:pPr marL="628650" lvl="1" indent="-171450">
              <a:buFontTx/>
              <a:buChar char="-"/>
            </a:pPr>
            <a:r>
              <a:rPr lang="en-US"/>
              <a:t>Best understood in setting of RCDI, where treatment results are up to 90% efficacy when including repeat treatments</a:t>
            </a:r>
          </a:p>
          <a:p>
            <a:pPr marL="171450" lvl="0" indent="-171450">
              <a:buFontTx/>
              <a:buChar char="-"/>
            </a:pPr>
            <a:r>
              <a:rPr lang="en-US"/>
              <a:t>Other conditions have been associated with low microbial diversity, which is occasionally described as dysbiosis</a:t>
            </a:r>
          </a:p>
          <a:p>
            <a:pPr marL="171450" indent="-171450">
              <a:buFontTx/>
              <a:buChar char="-"/>
            </a:pPr>
            <a:r>
              <a:rPr lang="en-US"/>
              <a:t>These associations have motivated clinical study of the use of FMT for potential benefits other than RCDI.  In particular, the potential to reduce multi-drug resistant organism colonization is gaining attention. If demonstrated to be safe and effective for MDRO colonization, FMT (and/or related microbial therapies) could have major implications in addressing threats of antimicrobial resistance globally.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FBCFC2-D19D-2F49-980A-F8B6A348FD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186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97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061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80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Richness is number of species / taxa in a sample, evenness estimates distribution of abundance of species,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Richness is number of species / taxa in a sample, evenness estimates distribution of abundance of species,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068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71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32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79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62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03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82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88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33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30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69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4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641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35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0D1DD4-19EA-9242-A1F7-D0B7F551B57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73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1139A-DA76-6446-9351-3AEC353167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8E338A-7821-E545-83A0-2495725275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DF890-98DD-7149-A1B0-F61B393B0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CBF619-37D6-E04B-AA29-C2B6D9B2960E}" type="datetimeFigureOut">
              <a:rPr lang="en-US" smtClean="0"/>
              <a:pPr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EC6DA-9AB2-A445-B691-9383BA2F9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3A166-B466-1841-B2B3-738E5EDD9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3A2D71-B688-414C-AEED-6D41DC6EE0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25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49EFB-202B-9C42-A88E-2B7A73E4C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ACC639-A6A6-034B-83B5-C3128DC980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599BC-3E67-3D4A-983D-ED8CA9F43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F619-37D6-E04B-AA29-C2B6D9B2960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EEC54-028C-B14E-9D3C-2FE2F9B8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08E6F-85E5-4747-BCE3-D623CA5F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2D71-B688-414C-AEED-6D41DC6EE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2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7C9B88-9488-E947-AFD0-B44C08ED43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05923-8FA5-CE4C-8F85-09A7213C6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451C6-D79E-904B-B82D-8D35606AB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F619-37D6-E04B-AA29-C2B6D9B2960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3492FB-9492-9040-A9FB-A80813D7D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0CCB9-4210-9144-A307-D2BE2D5B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2D71-B688-414C-AEED-6D41DC6EE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3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32A80-3646-CC45-A6FD-08B6E7951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BCDF1-6B7F-A945-A616-58F19CF46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D4D18-BEB8-DE45-A175-E734EF26A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F619-37D6-E04B-AA29-C2B6D9B2960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A8EF6-A696-3043-82BE-383F82C12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418E6-7DDD-B249-BE73-75A0917D5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2D71-B688-414C-AEED-6D41DC6EE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77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BD4FD-8078-4F4A-8B8F-8F1AE3730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33DAD2-0A34-1C41-95F2-59A4A1F5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077F9-1D35-2C4C-B3AC-95CCCBC3B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F619-37D6-E04B-AA29-C2B6D9B2960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C35D-5C79-E548-9594-8AAE2E479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EAAFA-6DD1-6846-9B91-37C0808DC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2D71-B688-414C-AEED-6D41DC6EE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5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5E3A0-7881-4F4F-87BE-021977B7E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97E3C-6FCF-C54D-AB67-78F736E45D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BFA0B0-1D6A-0C40-940C-4BA4DBACCA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C0AF4-EBBB-884E-BC4D-21967B14C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F619-37D6-E04B-AA29-C2B6D9B2960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1C5E44-61CF-3C41-B80F-69F8E2078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83C40-9C27-424C-A037-9453305E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2D71-B688-414C-AEED-6D41DC6EE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5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3D873-5C7C-6A47-B262-9623F572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F012C-CC23-ED40-AFA3-DEE6EA9D7A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AF331-553C-5841-89CE-AEB0F33E4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D720D1-1437-0F47-B3F8-A31E3C8629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4CC50B-8764-6548-82E9-515DAB2E31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8A69F-F891-3F42-98BC-6DD8BB07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F619-37D6-E04B-AA29-C2B6D9B2960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15C948-7777-AD48-B03E-EF326B380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361FEE-CDB1-0F4C-AB14-AAAA0BD6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2D71-B688-414C-AEED-6D41DC6EE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6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0C3A-103A-7840-9203-AEA06EF0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D4E9B-94C2-3D42-9ACA-B956059E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F619-37D6-E04B-AA29-C2B6D9B2960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2570A-B652-3F4A-B7FE-237FE6807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56CADF-EC5F-CF47-B3B0-FDDB7F797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2D71-B688-414C-AEED-6D41DC6EE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7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25F505-6293-C34F-9B5C-21FF1026C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F619-37D6-E04B-AA29-C2B6D9B2960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6F735-8A75-0947-A3B3-3EB4FA5B0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7D0F8E-AF46-C746-9C11-56361B63A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2D71-B688-414C-AEED-6D41DC6EE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379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F0441-1388-D74F-AF4D-61145A2A9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284FC-C9E5-0241-8836-92E16EA47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2FE360-AA11-0647-8E60-DE1DB9F49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B4C14-48E4-F843-BC62-5D7BC012D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F619-37D6-E04B-AA29-C2B6D9B2960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20DD5-9E6E-E944-8F5F-4D4412E5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527E3-67FF-1F45-90FD-75A76A34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2D71-B688-414C-AEED-6D41DC6EE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25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AA40B-ECEB-8D47-8E8F-AE6BAFCEC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CC6DB5-22A2-FB4D-99A1-CF395429F1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B8F6FC-DA85-2B43-B5F0-497B8ECF3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16C03-4DDE-1443-8575-6C59C7A23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F619-37D6-E04B-AA29-C2B6D9B2960E}" type="datetimeFigureOut">
              <a:rPr lang="en-US" smtClean="0"/>
              <a:t>1/27/23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22B8BC-435B-294A-AC76-5C713A8D7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62965D-68DB-924F-8AD0-2DFB499BA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2D71-B688-414C-AEED-6D41DC6EE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8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D07A4-1260-E347-BE57-FD2FA05E6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DCBFF-D66B-9B40-A4F7-244481035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6B1E5-44C6-BE46-8AD4-C7B6905B0D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CBF619-37D6-E04B-AA29-C2B6D9B2960E}" type="datetimeFigureOut">
              <a:rPr lang="en-US" smtClean="0"/>
              <a:pPr/>
              <a:t>1/27/23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3BF8D-5BF6-CA48-B5D1-4B029F3272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FFEE8-F551-8646-BAA7-085849A47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33A2D71-B688-414C-AEED-6D41DC6EE0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9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6.png"/><Relationship Id="rId4" Type="http://schemas.openxmlformats.org/officeDocument/2006/relationships/image" Target="../media/image13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201B15-D47D-6042-9E7E-7B90CD99A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050" y="941114"/>
            <a:ext cx="4787900" cy="3987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786EC-A555-C64A-8921-D320A6B559D3}"/>
              </a:ext>
            </a:extLst>
          </p:cNvPr>
          <p:cNvSpPr txBox="1"/>
          <p:nvPr/>
        </p:nvSpPr>
        <p:spPr>
          <a:xfrm>
            <a:off x="1426779" y="5128611"/>
            <a:ext cx="9338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Intestinal microbial communities are well-established as critical to </a:t>
            </a:r>
            <a:r>
              <a:rPr lang="en-US" sz="280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MDRO colonization resistance</a:t>
            </a:r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8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728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249832" cy="2852737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gen</a:t>
            </a:r>
            <a:r>
              <a:rPr lang="en-US" dirty="0"/>
              <a:t>-omics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Study of complete set of DNA of an organism</a:t>
            </a:r>
          </a:p>
        </p:txBody>
      </p:sp>
    </p:spTree>
    <p:extLst>
      <p:ext uri="{BB962C8B-B14F-4D97-AF65-F5344CB8AC3E}">
        <p14:creationId xmlns:p14="http://schemas.microsoft.com/office/powerpoint/2010/main" val="240878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249832" cy="2852737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2"/>
                </a:solidFill>
              </a:rPr>
              <a:t>(pan)gen</a:t>
            </a:r>
            <a:r>
              <a:rPr lang="en-US" dirty="0"/>
              <a:t>-omics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 dirty="0"/>
              <a:t>Study of complete set of DNA of multiple organisms of the same type</a:t>
            </a:r>
          </a:p>
        </p:txBody>
      </p:sp>
    </p:spTree>
    <p:extLst>
      <p:ext uri="{BB962C8B-B14F-4D97-AF65-F5344CB8AC3E}">
        <p14:creationId xmlns:p14="http://schemas.microsoft.com/office/powerpoint/2010/main" val="496175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249832" cy="2852737"/>
          </a:xfrm>
        </p:spPr>
        <p:txBody>
          <a:bodyPr/>
          <a:lstStyle/>
          <a:p>
            <a:pPr algn="r"/>
            <a:r>
              <a:rPr lang="en-US" err="1">
                <a:solidFill>
                  <a:schemeClr val="accent2"/>
                </a:solidFill>
              </a:rPr>
              <a:t>metagen</a:t>
            </a:r>
            <a:r>
              <a:rPr lang="en-US"/>
              <a:t>-omics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Study of DNA from a sample with multiple organisms</a:t>
            </a:r>
          </a:p>
        </p:txBody>
      </p:sp>
    </p:spTree>
    <p:extLst>
      <p:ext uri="{BB962C8B-B14F-4D97-AF65-F5344CB8AC3E}">
        <p14:creationId xmlns:p14="http://schemas.microsoft.com/office/powerpoint/2010/main" val="2631936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249832" cy="2852737"/>
          </a:xfrm>
        </p:spPr>
        <p:txBody>
          <a:bodyPr/>
          <a:lstStyle/>
          <a:p>
            <a:pPr algn="r"/>
            <a:r>
              <a:rPr lang="en-US" err="1">
                <a:solidFill>
                  <a:schemeClr val="accent2"/>
                </a:solidFill>
              </a:rPr>
              <a:t>metabol</a:t>
            </a:r>
            <a:r>
              <a:rPr lang="en-US"/>
              <a:t>-omics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Study of all metabolites from a sample</a:t>
            </a:r>
          </a:p>
        </p:txBody>
      </p:sp>
    </p:spTree>
    <p:extLst>
      <p:ext uri="{BB962C8B-B14F-4D97-AF65-F5344CB8AC3E}">
        <p14:creationId xmlns:p14="http://schemas.microsoft.com/office/powerpoint/2010/main" val="274195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Study of all resistance genes from a sample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364B7D-BE0C-8F42-B6DC-F915D33EF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24" y="1709737"/>
            <a:ext cx="7249832" cy="2852737"/>
          </a:xfrm>
        </p:spPr>
        <p:txBody>
          <a:bodyPr/>
          <a:lstStyle/>
          <a:p>
            <a:pPr algn="r"/>
            <a:r>
              <a:rPr lang="en-US">
                <a:solidFill>
                  <a:schemeClr val="accent2"/>
                </a:solidFill>
              </a:rPr>
              <a:t>resist</a:t>
            </a:r>
            <a:r>
              <a:rPr lang="en-US"/>
              <a:t>-</a:t>
            </a:r>
            <a:r>
              <a:rPr lang="en-US" err="1"/>
              <a:t>ome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92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FF22A-D436-5F4E-93AD-47A2AB924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types of questions can be asked?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F8FCB3-0B3D-B843-BAE1-BC6C30EFA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/>
              <a:t>A brief overview of microbiome analytic approaches</a:t>
            </a:r>
          </a:p>
        </p:txBody>
      </p:sp>
    </p:spTree>
    <p:extLst>
      <p:ext uri="{BB962C8B-B14F-4D97-AF65-F5344CB8AC3E}">
        <p14:creationId xmlns:p14="http://schemas.microsoft.com/office/powerpoint/2010/main" val="44133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671609" cy="2852737"/>
          </a:xfrm>
        </p:spPr>
        <p:txBody>
          <a:bodyPr/>
          <a:lstStyle/>
          <a:p>
            <a:pPr algn="r"/>
            <a:r>
              <a:rPr lang="en-US"/>
              <a:t>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Ecological indices to compare sample composition </a:t>
            </a:r>
            <a:br>
              <a:rPr lang="en-US"/>
            </a:br>
            <a:r>
              <a:rPr lang="en-US"/>
              <a:t>or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2072479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82CD970E-0B0F-7949-84DA-095878B58A75}"/>
              </a:ext>
            </a:extLst>
          </p:cNvPr>
          <p:cNvSpPr/>
          <p:nvPr/>
        </p:nvSpPr>
        <p:spPr>
          <a:xfrm>
            <a:off x="8562353" y="1376504"/>
            <a:ext cx="1881554" cy="1881554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671609" cy="2852737"/>
          </a:xfrm>
        </p:spPr>
        <p:txBody>
          <a:bodyPr/>
          <a:lstStyle/>
          <a:p>
            <a:pPr algn="r"/>
            <a:r>
              <a:rPr lang="el-GR">
                <a:solidFill>
                  <a:schemeClr val="accent1"/>
                </a:solidFill>
              </a:rPr>
              <a:t>α</a:t>
            </a:r>
            <a:r>
              <a:rPr lang="el-GR"/>
              <a:t> </a:t>
            </a:r>
            <a:r>
              <a:rPr lang="en-US"/>
              <a:t>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Within-sample diversity (richness, evenness, Shannon index </a:t>
            </a:r>
            <a:r>
              <a:rPr lang="en-US" err="1"/>
              <a:t>etc</a:t>
            </a:r>
            <a:r>
              <a:rPr lang="en-US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EABA5-41D9-B441-B7F4-E2DEA7500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994" y="1469330"/>
            <a:ext cx="190271" cy="17183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7DD40B-51D8-9F4F-ACC9-D8AA84B24C78}"/>
              </a:ext>
            </a:extLst>
          </p:cNvPr>
          <p:cNvSpPr/>
          <p:nvPr/>
        </p:nvSpPr>
        <p:spPr>
          <a:xfrm>
            <a:off x="1622563" y="1376504"/>
            <a:ext cx="1881554" cy="1881554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7A981-DA04-7F4B-9AB9-F808CD8B4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832" y="1469330"/>
            <a:ext cx="204165" cy="1718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2F29DF-CE12-1240-8D1C-7BAAE091F6EA}"/>
              </a:ext>
            </a:extLst>
          </p:cNvPr>
          <p:cNvSpPr txBox="1"/>
          <p:nvPr/>
        </p:nvSpPr>
        <p:spPr>
          <a:xfrm>
            <a:off x="2198276" y="100717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60C72-EF22-3640-9D81-4CA10324ECA5}"/>
              </a:ext>
            </a:extLst>
          </p:cNvPr>
          <p:cNvSpPr txBox="1"/>
          <p:nvPr/>
        </p:nvSpPr>
        <p:spPr>
          <a:xfrm>
            <a:off x="9122255" y="10071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95101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82CD970E-0B0F-7949-84DA-095878B58A75}"/>
              </a:ext>
            </a:extLst>
          </p:cNvPr>
          <p:cNvSpPr/>
          <p:nvPr/>
        </p:nvSpPr>
        <p:spPr>
          <a:xfrm>
            <a:off x="8562353" y="1376504"/>
            <a:ext cx="1881554" cy="1881554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671609" cy="2852737"/>
          </a:xfrm>
        </p:spPr>
        <p:txBody>
          <a:bodyPr/>
          <a:lstStyle/>
          <a:p>
            <a:pPr algn="r"/>
            <a:r>
              <a:rPr lang="el-GR">
                <a:solidFill>
                  <a:schemeClr val="accent1"/>
                </a:solidFill>
              </a:rPr>
              <a:t>β</a:t>
            </a:r>
            <a:r>
              <a:rPr lang="el-GR"/>
              <a:t> </a:t>
            </a:r>
            <a:r>
              <a:rPr lang="en-US"/>
              <a:t>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Between-sample diversity (dissimilarity, similarity, Bray-Curtis, Jaccard)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9EABA5-41D9-B441-B7F4-E2DEA7500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123" y="1469330"/>
            <a:ext cx="190271" cy="17183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57DD40B-51D8-9F4F-ACC9-D8AA84B24C78}"/>
              </a:ext>
            </a:extLst>
          </p:cNvPr>
          <p:cNvSpPr/>
          <p:nvPr/>
        </p:nvSpPr>
        <p:spPr>
          <a:xfrm>
            <a:off x="1622563" y="1376504"/>
            <a:ext cx="1881554" cy="1881554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7A981-DA04-7F4B-9AB9-F808CD8B4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3170" y="1469330"/>
            <a:ext cx="204165" cy="17183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2F29DF-CE12-1240-8D1C-7BAAE091F6EA}"/>
              </a:ext>
            </a:extLst>
          </p:cNvPr>
          <p:cNvSpPr txBox="1"/>
          <p:nvPr/>
        </p:nvSpPr>
        <p:spPr>
          <a:xfrm>
            <a:off x="2198276" y="100717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B60C72-EF22-3640-9D81-4CA10324ECA5}"/>
              </a:ext>
            </a:extLst>
          </p:cNvPr>
          <p:cNvSpPr txBox="1"/>
          <p:nvPr/>
        </p:nvSpPr>
        <p:spPr>
          <a:xfrm>
            <a:off x="9122255" y="100717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E9AEE2-C2F8-1C46-8B2C-A09B5395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048" y="1469330"/>
            <a:ext cx="190271" cy="1718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06BC8B4-219F-B849-A984-D1DEA080B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86" y="1451808"/>
            <a:ext cx="190271" cy="171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2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6671609" cy="2852737"/>
          </a:xfrm>
        </p:spPr>
        <p:txBody>
          <a:bodyPr/>
          <a:lstStyle/>
          <a:p>
            <a:pPr algn="r"/>
            <a:r>
              <a:rPr lang="en-US"/>
              <a:t>diversity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No information about features that drive differences</a:t>
            </a:r>
          </a:p>
        </p:txBody>
      </p:sp>
    </p:spTree>
    <p:extLst>
      <p:ext uri="{BB962C8B-B14F-4D97-AF65-F5344CB8AC3E}">
        <p14:creationId xmlns:p14="http://schemas.microsoft.com/office/powerpoint/2010/main" val="963700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0425F-98F4-A94C-BD4D-46AB2D4E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59" y="584952"/>
            <a:ext cx="9707682" cy="568809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023D849-A7D5-7741-BA3E-0C1A9D7CB0CF}"/>
              </a:ext>
            </a:extLst>
          </p:cNvPr>
          <p:cNvGrpSpPr/>
          <p:nvPr/>
        </p:nvGrpSpPr>
        <p:grpSpPr>
          <a:xfrm>
            <a:off x="1167742" y="5308270"/>
            <a:ext cx="9567164" cy="1478837"/>
            <a:chOff x="1167742" y="5308270"/>
            <a:chExt cx="9567164" cy="147883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116397B-3BC4-9E4C-9501-B4FA588B7EBA}"/>
                </a:ext>
              </a:extLst>
            </p:cNvPr>
            <p:cNvSpPr/>
            <p:nvPr/>
          </p:nvSpPr>
          <p:spPr>
            <a:xfrm>
              <a:off x="1167742" y="5308270"/>
              <a:ext cx="5969038" cy="1429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E69ADE-CCFA-0649-886E-2A7523B71CE9}"/>
                </a:ext>
              </a:extLst>
            </p:cNvPr>
            <p:cNvSpPr/>
            <p:nvPr/>
          </p:nvSpPr>
          <p:spPr>
            <a:xfrm>
              <a:off x="4765868" y="5358029"/>
              <a:ext cx="5969038" cy="14290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1DD4A4-AF60-7F4B-86C9-34F7AA794F72}"/>
              </a:ext>
            </a:extLst>
          </p:cNvPr>
          <p:cNvSpPr txBox="1"/>
          <p:nvPr/>
        </p:nvSpPr>
        <p:spPr>
          <a:xfrm>
            <a:off x="8026927" y="6273047"/>
            <a:ext cx="3496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>
                <a:latin typeface="Arial" panose="020B0604020202020204" pitchFamily="34" charset="0"/>
                <a:cs typeface="Arial" panose="020B0604020202020204" pitchFamily="34" charset="0"/>
              </a:rPr>
              <a:t>Woodworth et al, OFID, 2019</a:t>
            </a:r>
          </a:p>
        </p:txBody>
      </p:sp>
    </p:spTree>
    <p:extLst>
      <p:ext uri="{BB962C8B-B14F-4D97-AF65-F5344CB8AC3E}">
        <p14:creationId xmlns:p14="http://schemas.microsoft.com/office/powerpoint/2010/main" val="406789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82E0F-3637-7343-A4B0-9E5E30A1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Alpha diversity increased after FMT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51139C-6BBE-4239-FBB0-BF585BECC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286" r="23666" b="36385"/>
          <a:stretch/>
        </p:blipFill>
        <p:spPr>
          <a:xfrm>
            <a:off x="838200" y="2125663"/>
            <a:ext cx="10263203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50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0A67E6-AE58-C307-71F8-09974A3F1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0710"/>
            <a:ext cx="7772400" cy="565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928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562" y="1736726"/>
            <a:ext cx="6671609" cy="2852737"/>
          </a:xfrm>
        </p:spPr>
        <p:txBody>
          <a:bodyPr/>
          <a:lstStyle/>
          <a:p>
            <a:pPr algn="r"/>
            <a:r>
              <a:rPr lang="en-US"/>
              <a:t>abundance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How much of something – relative (compositional) or absolute</a:t>
            </a:r>
          </a:p>
        </p:txBody>
      </p:sp>
    </p:spTree>
    <p:extLst>
      <p:ext uri="{BB962C8B-B14F-4D97-AF65-F5344CB8AC3E}">
        <p14:creationId xmlns:p14="http://schemas.microsoft.com/office/powerpoint/2010/main" val="2224851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0CB74-7AFB-9748-B049-BBC981271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Pathogen colonization is a low-abundance phenomenon for most RTRs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BD15C-703F-F994-A2C3-FDBC52BCD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143"/>
          <a:stretch/>
        </p:blipFill>
        <p:spPr>
          <a:xfrm>
            <a:off x="1435649" y="1788660"/>
            <a:ext cx="9320701" cy="48021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0D409B-244F-8947-032A-8511EBDDCA29}"/>
              </a:ext>
            </a:extLst>
          </p:cNvPr>
          <p:cNvSpPr/>
          <p:nvPr/>
        </p:nvSpPr>
        <p:spPr>
          <a:xfrm>
            <a:off x="1435649" y="1788660"/>
            <a:ext cx="7109637" cy="3806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7E483B-5069-1A38-D5B0-01D9BEAE45C4}"/>
              </a:ext>
            </a:extLst>
          </p:cNvPr>
          <p:cNvSpPr/>
          <p:nvPr/>
        </p:nvSpPr>
        <p:spPr>
          <a:xfrm>
            <a:off x="8545286" y="1549175"/>
            <a:ext cx="2211064" cy="24241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6891A-B8D9-2E9F-90AB-CEA9AE03569B}"/>
              </a:ext>
            </a:extLst>
          </p:cNvPr>
          <p:cNvSpPr/>
          <p:nvPr/>
        </p:nvSpPr>
        <p:spPr>
          <a:xfrm>
            <a:off x="6226629" y="5693229"/>
            <a:ext cx="1600199" cy="957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120C6A-051B-A3AB-CFCF-58FC8C997941}"/>
              </a:ext>
            </a:extLst>
          </p:cNvPr>
          <p:cNvSpPr/>
          <p:nvPr/>
        </p:nvSpPr>
        <p:spPr>
          <a:xfrm>
            <a:off x="859972" y="402772"/>
            <a:ext cx="10374085" cy="13858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8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8C24-911E-C440-88B5-44F8CD752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RTR taxonomic trajectory driven by selected FMT-derived taxa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C4C82F-BD83-E54B-A638-BACD528EAA6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67"/>
          <a:stretch/>
        </p:blipFill>
        <p:spPr bwMode="auto">
          <a:xfrm>
            <a:off x="6448110" y="1853005"/>
            <a:ext cx="4611775" cy="50049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FA4907-96FC-5F4D-A32C-01EB62A4D9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15" y="1867531"/>
            <a:ext cx="4478972" cy="49904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15E7428-57B4-214D-949D-5BB52C5DE271}"/>
              </a:ext>
            </a:extLst>
          </p:cNvPr>
          <p:cNvSpPr/>
          <p:nvPr/>
        </p:nvSpPr>
        <p:spPr>
          <a:xfrm>
            <a:off x="5845003" y="1644388"/>
            <a:ext cx="2460585" cy="516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947802-5B85-844B-A651-EE55BB5E1658}"/>
              </a:ext>
            </a:extLst>
          </p:cNvPr>
          <p:cNvSpPr/>
          <p:nvPr/>
        </p:nvSpPr>
        <p:spPr>
          <a:xfrm>
            <a:off x="305908" y="1644388"/>
            <a:ext cx="5310866" cy="51673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7D5C71-FBBF-294C-9561-7B045CEE71FD}"/>
              </a:ext>
            </a:extLst>
          </p:cNvPr>
          <p:cNvSpPr/>
          <p:nvPr/>
        </p:nvSpPr>
        <p:spPr>
          <a:xfrm>
            <a:off x="8329587" y="1644388"/>
            <a:ext cx="2931610" cy="589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C21F9F-05F9-AC45-AC69-DC8D4D640521}"/>
              </a:ext>
            </a:extLst>
          </p:cNvPr>
          <p:cNvSpPr/>
          <p:nvPr/>
        </p:nvSpPr>
        <p:spPr>
          <a:xfrm rot="5400000">
            <a:off x="8586048" y="3527914"/>
            <a:ext cx="4243904" cy="923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7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CA81-BDB4-2F4B-AC67-2E6FE6BE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strains</a:t>
            </a:r>
          </a:p>
        </p:txBody>
      </p:sp>
    </p:spTree>
    <p:extLst>
      <p:ext uri="{BB962C8B-B14F-4D97-AF65-F5344CB8AC3E}">
        <p14:creationId xmlns:p14="http://schemas.microsoft.com/office/powerpoint/2010/main" val="4651094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CA81-BDB4-2F4B-AC67-2E6FE6BE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strains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B7C483-DB4C-4545-806D-FA46EF3FD9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[A word about coverage breadth &amp; depth]</a:t>
            </a:r>
          </a:p>
        </p:txBody>
      </p:sp>
    </p:spTree>
    <p:extLst>
      <p:ext uri="{BB962C8B-B14F-4D97-AF65-F5344CB8AC3E}">
        <p14:creationId xmlns:p14="http://schemas.microsoft.com/office/powerpoint/2010/main" val="1927406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raphic 62" descr="Germ with solid fill">
            <a:extLst>
              <a:ext uri="{FF2B5EF4-FFF2-40B4-BE49-F238E27FC236}">
                <a16:creationId xmlns:a16="http://schemas.microsoft.com/office/drawing/2014/main" id="{5A2CFECA-918A-7844-B960-7C4C365D8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884" y="5658512"/>
            <a:ext cx="914400" cy="914400"/>
          </a:xfrm>
          <a:prstGeom prst="rect">
            <a:avLst/>
          </a:prstGeom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F6638C2E-841F-5442-9854-316C01C3050E}"/>
              </a:ext>
            </a:extLst>
          </p:cNvPr>
          <p:cNvSpPr/>
          <p:nvPr/>
        </p:nvSpPr>
        <p:spPr>
          <a:xfrm>
            <a:off x="689125" y="3796895"/>
            <a:ext cx="1861617" cy="186161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B2E08B-FF75-0245-BA8C-7E57C0442BF8}"/>
              </a:ext>
            </a:extLst>
          </p:cNvPr>
          <p:cNvCxnSpPr>
            <a:cxnSpLocks/>
          </p:cNvCxnSpPr>
          <p:nvPr/>
        </p:nvCxnSpPr>
        <p:spPr>
          <a:xfrm flipV="1">
            <a:off x="1105584" y="43794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C12F9F-F7D0-3641-AF62-327474065888}"/>
              </a:ext>
            </a:extLst>
          </p:cNvPr>
          <p:cNvCxnSpPr>
            <a:cxnSpLocks/>
          </p:cNvCxnSpPr>
          <p:nvPr/>
        </p:nvCxnSpPr>
        <p:spPr>
          <a:xfrm flipV="1">
            <a:off x="1528494" y="496238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81FB21-CDFC-E44F-A8ED-7208CE9313D4}"/>
              </a:ext>
            </a:extLst>
          </p:cNvPr>
          <p:cNvCxnSpPr>
            <a:cxnSpLocks/>
          </p:cNvCxnSpPr>
          <p:nvPr/>
        </p:nvCxnSpPr>
        <p:spPr>
          <a:xfrm flipV="1">
            <a:off x="1883173" y="5126206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0337102-CB5B-0945-BC37-01279D5B5F78}"/>
              </a:ext>
            </a:extLst>
          </p:cNvPr>
          <p:cNvCxnSpPr>
            <a:cxnSpLocks/>
          </p:cNvCxnSpPr>
          <p:nvPr/>
        </p:nvCxnSpPr>
        <p:spPr>
          <a:xfrm flipV="1">
            <a:off x="1425624" y="4057025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95DDACB-30AE-6544-B919-56D701A39D54}"/>
              </a:ext>
            </a:extLst>
          </p:cNvPr>
          <p:cNvCxnSpPr>
            <a:cxnSpLocks/>
          </p:cNvCxnSpPr>
          <p:nvPr/>
        </p:nvCxnSpPr>
        <p:spPr>
          <a:xfrm flipV="1">
            <a:off x="907271" y="40431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8A6DBB-9AD8-CD4C-8878-8C4A5B96727C}"/>
              </a:ext>
            </a:extLst>
          </p:cNvPr>
          <p:cNvCxnSpPr>
            <a:cxnSpLocks/>
          </p:cNvCxnSpPr>
          <p:nvPr/>
        </p:nvCxnSpPr>
        <p:spPr>
          <a:xfrm flipV="1">
            <a:off x="1825674" y="447089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1FF40F5-B29D-1E4F-97BD-16D15AAD2CB7}"/>
              </a:ext>
            </a:extLst>
          </p:cNvPr>
          <p:cNvCxnSpPr>
            <a:cxnSpLocks/>
          </p:cNvCxnSpPr>
          <p:nvPr/>
        </p:nvCxnSpPr>
        <p:spPr>
          <a:xfrm flipV="1">
            <a:off x="1323743" y="5290029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9779CA-16D2-A14F-967E-7E58BD29609E}"/>
              </a:ext>
            </a:extLst>
          </p:cNvPr>
          <p:cNvCxnSpPr>
            <a:cxnSpLocks/>
          </p:cNvCxnSpPr>
          <p:nvPr/>
        </p:nvCxnSpPr>
        <p:spPr>
          <a:xfrm flipV="1">
            <a:off x="831264" y="467663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B3C1E8-37CD-3F4C-A195-9462FCD2E1FC}"/>
              </a:ext>
            </a:extLst>
          </p:cNvPr>
          <p:cNvCxnSpPr>
            <a:cxnSpLocks/>
          </p:cNvCxnSpPr>
          <p:nvPr/>
        </p:nvCxnSpPr>
        <p:spPr>
          <a:xfrm flipV="1">
            <a:off x="1299894" y="4823787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86F699B-4F86-FE42-9723-28EF4F374D39}"/>
              </a:ext>
            </a:extLst>
          </p:cNvPr>
          <p:cNvCxnSpPr>
            <a:cxnSpLocks/>
          </p:cNvCxnSpPr>
          <p:nvPr/>
        </p:nvCxnSpPr>
        <p:spPr>
          <a:xfrm flipV="1">
            <a:off x="911274" y="482522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047A55-1101-3447-9ED9-F4DBC615A1C1}"/>
              </a:ext>
            </a:extLst>
          </p:cNvPr>
          <p:cNvCxnSpPr>
            <a:cxnSpLocks/>
          </p:cNvCxnSpPr>
          <p:nvPr/>
        </p:nvCxnSpPr>
        <p:spPr>
          <a:xfrm flipV="1">
            <a:off x="1518053" y="433454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4" name="Graphic 93" descr="Germ with solid fill">
            <a:extLst>
              <a:ext uri="{FF2B5EF4-FFF2-40B4-BE49-F238E27FC236}">
                <a16:creationId xmlns:a16="http://schemas.microsoft.com/office/drawing/2014/main" id="{E3980CA9-D27F-6B4B-9918-7EEE6E197F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1314" y="2279093"/>
            <a:ext cx="914400" cy="914400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365B3533-A9E5-BD4F-B5DC-C3E26CA2BA0D}"/>
              </a:ext>
            </a:extLst>
          </p:cNvPr>
          <p:cNvSpPr/>
          <p:nvPr/>
        </p:nvSpPr>
        <p:spPr>
          <a:xfrm>
            <a:off x="689126" y="441623"/>
            <a:ext cx="1861617" cy="186161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902743-C890-444C-ACA7-564251FDB596}"/>
              </a:ext>
            </a:extLst>
          </p:cNvPr>
          <p:cNvCxnSpPr>
            <a:cxnSpLocks/>
          </p:cNvCxnSpPr>
          <p:nvPr/>
        </p:nvCxnSpPr>
        <p:spPr>
          <a:xfrm flipV="1">
            <a:off x="1105585" y="102418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7D2D34A-5FAA-1645-969A-CE25E046568C}"/>
              </a:ext>
            </a:extLst>
          </p:cNvPr>
          <p:cNvCxnSpPr>
            <a:cxnSpLocks/>
          </p:cNvCxnSpPr>
          <p:nvPr/>
        </p:nvCxnSpPr>
        <p:spPr>
          <a:xfrm flipV="1">
            <a:off x="1528495" y="160711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E4E2EA8-D518-5841-A8BA-3E571914D9A6}"/>
              </a:ext>
            </a:extLst>
          </p:cNvPr>
          <p:cNvCxnSpPr>
            <a:cxnSpLocks/>
          </p:cNvCxnSpPr>
          <p:nvPr/>
        </p:nvCxnSpPr>
        <p:spPr>
          <a:xfrm flipV="1">
            <a:off x="1883174" y="1770934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EF5E834-CAD8-3943-B7A8-3CE4404D08D6}"/>
              </a:ext>
            </a:extLst>
          </p:cNvPr>
          <p:cNvCxnSpPr>
            <a:cxnSpLocks/>
          </p:cNvCxnSpPr>
          <p:nvPr/>
        </p:nvCxnSpPr>
        <p:spPr>
          <a:xfrm flipV="1">
            <a:off x="1425625" y="7017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B1116E2-B900-2147-9CCE-141F93AE6C9A}"/>
              </a:ext>
            </a:extLst>
          </p:cNvPr>
          <p:cNvCxnSpPr>
            <a:cxnSpLocks/>
          </p:cNvCxnSpPr>
          <p:nvPr/>
        </p:nvCxnSpPr>
        <p:spPr>
          <a:xfrm flipV="1">
            <a:off x="907272" y="68788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8CB5EC9-680F-0D4B-A0BC-469F62685861}"/>
              </a:ext>
            </a:extLst>
          </p:cNvPr>
          <p:cNvCxnSpPr>
            <a:cxnSpLocks/>
          </p:cNvCxnSpPr>
          <p:nvPr/>
        </p:nvCxnSpPr>
        <p:spPr>
          <a:xfrm flipV="1">
            <a:off x="1825675" y="111562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E727FE-7808-544F-880F-F1B7A44DB5A9}"/>
              </a:ext>
            </a:extLst>
          </p:cNvPr>
          <p:cNvCxnSpPr>
            <a:cxnSpLocks/>
          </p:cNvCxnSpPr>
          <p:nvPr/>
        </p:nvCxnSpPr>
        <p:spPr>
          <a:xfrm flipV="1">
            <a:off x="1323744" y="1934757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1DE499-E70F-0C46-A583-89FA742E4B9A}"/>
              </a:ext>
            </a:extLst>
          </p:cNvPr>
          <p:cNvCxnSpPr>
            <a:cxnSpLocks/>
          </p:cNvCxnSpPr>
          <p:nvPr/>
        </p:nvCxnSpPr>
        <p:spPr>
          <a:xfrm flipV="1">
            <a:off x="831265" y="132136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840B69A-1007-9B43-A3C9-6F44E93E650D}"/>
              </a:ext>
            </a:extLst>
          </p:cNvPr>
          <p:cNvCxnSpPr>
            <a:cxnSpLocks/>
          </p:cNvCxnSpPr>
          <p:nvPr/>
        </p:nvCxnSpPr>
        <p:spPr>
          <a:xfrm flipV="1">
            <a:off x="1299895" y="1468515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C23152-2832-A64C-BAAA-547F6DFAB857}"/>
              </a:ext>
            </a:extLst>
          </p:cNvPr>
          <p:cNvCxnSpPr>
            <a:cxnSpLocks/>
          </p:cNvCxnSpPr>
          <p:nvPr/>
        </p:nvCxnSpPr>
        <p:spPr>
          <a:xfrm flipV="1">
            <a:off x="911275" y="146995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36970CD-DC20-FC4F-A3C2-FB957B26C2F9}"/>
              </a:ext>
            </a:extLst>
          </p:cNvPr>
          <p:cNvCxnSpPr>
            <a:cxnSpLocks/>
          </p:cNvCxnSpPr>
          <p:nvPr/>
        </p:nvCxnSpPr>
        <p:spPr>
          <a:xfrm flipV="1">
            <a:off x="1518054" y="979268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5B1E93B-C396-F54A-94E0-069D998270AC}"/>
              </a:ext>
            </a:extLst>
          </p:cNvPr>
          <p:cNvSpPr txBox="1"/>
          <p:nvPr/>
        </p:nvSpPr>
        <p:spPr>
          <a:xfrm>
            <a:off x="957128" y="3029697"/>
            <a:ext cx="14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RESISTANT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8E81BD2-784C-CE42-B931-EC8E1BD64728}"/>
              </a:ext>
            </a:extLst>
          </p:cNvPr>
          <p:cNvSpPr txBox="1"/>
          <p:nvPr/>
        </p:nvSpPr>
        <p:spPr>
          <a:xfrm>
            <a:off x="738592" y="64047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SUSCEPTIBLE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3821907-D864-134F-B4FB-F1AB7C57E31E}"/>
              </a:ext>
            </a:extLst>
          </p:cNvPr>
          <p:cNvCxnSpPr/>
          <p:nvPr/>
        </p:nvCxnSpPr>
        <p:spPr>
          <a:xfrm>
            <a:off x="4035706" y="1341222"/>
            <a:ext cx="3391382" cy="0"/>
          </a:xfrm>
          <a:prstGeom prst="line">
            <a:avLst/>
          </a:prstGeom>
          <a:ln w="76200">
            <a:solidFill>
              <a:srgbClr val="EBCC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6721F28-87E9-8B41-B93C-6EA6DA6F61B6}"/>
              </a:ext>
            </a:extLst>
          </p:cNvPr>
          <p:cNvCxnSpPr/>
          <p:nvPr/>
        </p:nvCxnSpPr>
        <p:spPr>
          <a:xfrm>
            <a:off x="4035706" y="5002623"/>
            <a:ext cx="3391382" cy="0"/>
          </a:xfrm>
          <a:prstGeom prst="line">
            <a:avLst/>
          </a:prstGeom>
          <a:ln w="76200">
            <a:solidFill>
              <a:srgbClr val="42A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53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9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9B3FFCF-9DE7-A943-8B83-01308EF5E3BE}"/>
              </a:ext>
            </a:extLst>
          </p:cNvPr>
          <p:cNvGrpSpPr/>
          <p:nvPr/>
        </p:nvGrpSpPr>
        <p:grpSpPr>
          <a:xfrm>
            <a:off x="9144677" y="1607111"/>
            <a:ext cx="2358197" cy="2358197"/>
            <a:chOff x="9144677" y="1607111"/>
            <a:chExt cx="2358197" cy="235819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63E24BE-F438-844D-BB74-DE6004EAC242}"/>
                </a:ext>
              </a:extLst>
            </p:cNvPr>
            <p:cNvSpPr/>
            <p:nvPr/>
          </p:nvSpPr>
          <p:spPr>
            <a:xfrm>
              <a:off x="9144677" y="1607111"/>
              <a:ext cx="2358197" cy="2358197"/>
            </a:xfrm>
            <a:prstGeom prst="ellipse">
              <a:avLst/>
            </a:prstGeom>
            <a:solidFill>
              <a:schemeClr val="bg1"/>
            </a:solid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4A01FBB-DD16-2A45-A339-45125CB46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03686" y="2580470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860A214-A732-924A-972B-AE0497D77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55246" y="3334850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214E93-6EDD-7043-B8FA-2BA637A65F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03786" y="2020400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0AC32B0-3885-9248-A23D-DF2A510CCB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2416" y="2329010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5C6BC40-D1DE-DE48-A881-82442D2B42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26596" y="3163400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B4AEA8B-65E1-6C4A-90E6-A56F096E9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6666" y="2957660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9F6BA7F-7AA1-6143-929F-38C8D2EDD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23726" y="2258042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08B0C74-A71A-0844-A9D6-EBA444D3D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5373" y="2244170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CB397A-D6A4-D447-BD2F-498CD51823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23776" y="2671910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39A16C9-C7F2-FA48-A045-0C91169C1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21845" y="3491046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FEE370C-D727-0E4C-B73D-1332F4D571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9366" y="2877650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D3CFF0-6ED3-744C-AC96-4B52C8632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97996" y="3024804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163FE2B-812F-964C-94EE-F8E98AB9C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9376" y="3026240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94BA18-9E55-8441-9AED-97BBCFBA7F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6155" y="2535557"/>
              <a:ext cx="388620" cy="205740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3" name="Graphic 62" descr="Germ with solid fill">
            <a:extLst>
              <a:ext uri="{FF2B5EF4-FFF2-40B4-BE49-F238E27FC236}">
                <a16:creationId xmlns:a16="http://schemas.microsoft.com/office/drawing/2014/main" id="{5A2CFECA-918A-7844-B960-7C4C365D8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884" y="5658512"/>
            <a:ext cx="914400" cy="914400"/>
          </a:xfrm>
          <a:prstGeom prst="rect">
            <a:avLst/>
          </a:prstGeom>
        </p:spPr>
      </p:pic>
      <p:pic>
        <p:nvPicPr>
          <p:cNvPr id="3074" name="Picture 2" descr="Pile of Poo on Apple iOS 14.2">
            <a:extLst>
              <a:ext uri="{FF2B5EF4-FFF2-40B4-BE49-F238E27FC236}">
                <a16:creationId xmlns:a16="http://schemas.microsoft.com/office/drawing/2014/main" id="{A17480CF-4CA7-DA41-B24E-160E93B0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41" y="4103878"/>
            <a:ext cx="994410" cy="99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F6638C2E-841F-5442-9854-316C01C3050E}"/>
              </a:ext>
            </a:extLst>
          </p:cNvPr>
          <p:cNvSpPr/>
          <p:nvPr/>
        </p:nvSpPr>
        <p:spPr>
          <a:xfrm>
            <a:off x="689125" y="3796895"/>
            <a:ext cx="1861617" cy="186161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B2E08B-FF75-0245-BA8C-7E57C0442BF8}"/>
              </a:ext>
            </a:extLst>
          </p:cNvPr>
          <p:cNvCxnSpPr>
            <a:cxnSpLocks/>
          </p:cNvCxnSpPr>
          <p:nvPr/>
        </p:nvCxnSpPr>
        <p:spPr>
          <a:xfrm flipV="1">
            <a:off x="1105584" y="43794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C12F9F-F7D0-3641-AF62-327474065888}"/>
              </a:ext>
            </a:extLst>
          </p:cNvPr>
          <p:cNvCxnSpPr>
            <a:cxnSpLocks/>
          </p:cNvCxnSpPr>
          <p:nvPr/>
        </p:nvCxnSpPr>
        <p:spPr>
          <a:xfrm flipV="1">
            <a:off x="1528494" y="496238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81FB21-CDFC-E44F-A8ED-7208CE9313D4}"/>
              </a:ext>
            </a:extLst>
          </p:cNvPr>
          <p:cNvCxnSpPr>
            <a:cxnSpLocks/>
          </p:cNvCxnSpPr>
          <p:nvPr/>
        </p:nvCxnSpPr>
        <p:spPr>
          <a:xfrm flipV="1">
            <a:off x="1883173" y="5126206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0337102-CB5B-0945-BC37-01279D5B5F78}"/>
              </a:ext>
            </a:extLst>
          </p:cNvPr>
          <p:cNvCxnSpPr>
            <a:cxnSpLocks/>
          </p:cNvCxnSpPr>
          <p:nvPr/>
        </p:nvCxnSpPr>
        <p:spPr>
          <a:xfrm flipV="1">
            <a:off x="1425624" y="4057025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95DDACB-30AE-6544-B919-56D701A39D54}"/>
              </a:ext>
            </a:extLst>
          </p:cNvPr>
          <p:cNvCxnSpPr>
            <a:cxnSpLocks/>
          </p:cNvCxnSpPr>
          <p:nvPr/>
        </p:nvCxnSpPr>
        <p:spPr>
          <a:xfrm flipV="1">
            <a:off x="907271" y="40431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8A6DBB-9AD8-CD4C-8878-8C4A5B96727C}"/>
              </a:ext>
            </a:extLst>
          </p:cNvPr>
          <p:cNvCxnSpPr>
            <a:cxnSpLocks/>
          </p:cNvCxnSpPr>
          <p:nvPr/>
        </p:nvCxnSpPr>
        <p:spPr>
          <a:xfrm flipV="1">
            <a:off x="1825674" y="447089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1FF40F5-B29D-1E4F-97BD-16D15AAD2CB7}"/>
              </a:ext>
            </a:extLst>
          </p:cNvPr>
          <p:cNvCxnSpPr>
            <a:cxnSpLocks/>
          </p:cNvCxnSpPr>
          <p:nvPr/>
        </p:nvCxnSpPr>
        <p:spPr>
          <a:xfrm flipV="1">
            <a:off x="1323743" y="5290029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9779CA-16D2-A14F-967E-7E58BD29609E}"/>
              </a:ext>
            </a:extLst>
          </p:cNvPr>
          <p:cNvCxnSpPr>
            <a:cxnSpLocks/>
          </p:cNvCxnSpPr>
          <p:nvPr/>
        </p:nvCxnSpPr>
        <p:spPr>
          <a:xfrm flipV="1">
            <a:off x="831264" y="467663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B3C1E8-37CD-3F4C-A195-9462FCD2E1FC}"/>
              </a:ext>
            </a:extLst>
          </p:cNvPr>
          <p:cNvCxnSpPr>
            <a:cxnSpLocks/>
          </p:cNvCxnSpPr>
          <p:nvPr/>
        </p:nvCxnSpPr>
        <p:spPr>
          <a:xfrm flipV="1">
            <a:off x="1299894" y="4823787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86F699B-4F86-FE42-9723-28EF4F374D39}"/>
              </a:ext>
            </a:extLst>
          </p:cNvPr>
          <p:cNvCxnSpPr>
            <a:cxnSpLocks/>
          </p:cNvCxnSpPr>
          <p:nvPr/>
        </p:nvCxnSpPr>
        <p:spPr>
          <a:xfrm flipV="1">
            <a:off x="911274" y="482522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047A55-1101-3447-9ED9-F4DBC615A1C1}"/>
              </a:ext>
            </a:extLst>
          </p:cNvPr>
          <p:cNvCxnSpPr>
            <a:cxnSpLocks/>
          </p:cNvCxnSpPr>
          <p:nvPr/>
        </p:nvCxnSpPr>
        <p:spPr>
          <a:xfrm flipV="1">
            <a:off x="1518053" y="433454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4" name="Graphic 93" descr="Germ with solid fill">
            <a:extLst>
              <a:ext uri="{FF2B5EF4-FFF2-40B4-BE49-F238E27FC236}">
                <a16:creationId xmlns:a16="http://schemas.microsoft.com/office/drawing/2014/main" id="{E3980CA9-D27F-6B4B-9918-7EEE6E197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1314" y="2279093"/>
            <a:ext cx="914400" cy="914400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365B3533-A9E5-BD4F-B5DC-C3E26CA2BA0D}"/>
              </a:ext>
            </a:extLst>
          </p:cNvPr>
          <p:cNvSpPr/>
          <p:nvPr/>
        </p:nvSpPr>
        <p:spPr>
          <a:xfrm>
            <a:off x="689126" y="441623"/>
            <a:ext cx="1861617" cy="186161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902743-C890-444C-ACA7-564251FDB596}"/>
              </a:ext>
            </a:extLst>
          </p:cNvPr>
          <p:cNvCxnSpPr>
            <a:cxnSpLocks/>
          </p:cNvCxnSpPr>
          <p:nvPr/>
        </p:nvCxnSpPr>
        <p:spPr>
          <a:xfrm flipV="1">
            <a:off x="1105585" y="102418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7D2D34A-5FAA-1645-969A-CE25E046568C}"/>
              </a:ext>
            </a:extLst>
          </p:cNvPr>
          <p:cNvCxnSpPr>
            <a:cxnSpLocks/>
          </p:cNvCxnSpPr>
          <p:nvPr/>
        </p:nvCxnSpPr>
        <p:spPr>
          <a:xfrm flipV="1">
            <a:off x="1528495" y="160711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E4E2EA8-D518-5841-A8BA-3E571914D9A6}"/>
              </a:ext>
            </a:extLst>
          </p:cNvPr>
          <p:cNvCxnSpPr>
            <a:cxnSpLocks/>
          </p:cNvCxnSpPr>
          <p:nvPr/>
        </p:nvCxnSpPr>
        <p:spPr>
          <a:xfrm flipV="1">
            <a:off x="1883174" y="1770934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EF5E834-CAD8-3943-B7A8-3CE4404D08D6}"/>
              </a:ext>
            </a:extLst>
          </p:cNvPr>
          <p:cNvCxnSpPr>
            <a:cxnSpLocks/>
          </p:cNvCxnSpPr>
          <p:nvPr/>
        </p:nvCxnSpPr>
        <p:spPr>
          <a:xfrm flipV="1">
            <a:off x="1425625" y="7017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B1116E2-B900-2147-9CCE-141F93AE6C9A}"/>
              </a:ext>
            </a:extLst>
          </p:cNvPr>
          <p:cNvCxnSpPr>
            <a:cxnSpLocks/>
          </p:cNvCxnSpPr>
          <p:nvPr/>
        </p:nvCxnSpPr>
        <p:spPr>
          <a:xfrm flipV="1">
            <a:off x="907272" y="68788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8CB5EC9-680F-0D4B-A0BC-469F62685861}"/>
              </a:ext>
            </a:extLst>
          </p:cNvPr>
          <p:cNvCxnSpPr>
            <a:cxnSpLocks/>
          </p:cNvCxnSpPr>
          <p:nvPr/>
        </p:nvCxnSpPr>
        <p:spPr>
          <a:xfrm flipV="1">
            <a:off x="1825675" y="111562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E727FE-7808-544F-880F-F1B7A44DB5A9}"/>
              </a:ext>
            </a:extLst>
          </p:cNvPr>
          <p:cNvCxnSpPr>
            <a:cxnSpLocks/>
          </p:cNvCxnSpPr>
          <p:nvPr/>
        </p:nvCxnSpPr>
        <p:spPr>
          <a:xfrm flipV="1">
            <a:off x="1323744" y="1934757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1DE499-E70F-0C46-A583-89FA742E4B9A}"/>
              </a:ext>
            </a:extLst>
          </p:cNvPr>
          <p:cNvCxnSpPr>
            <a:cxnSpLocks/>
          </p:cNvCxnSpPr>
          <p:nvPr/>
        </p:nvCxnSpPr>
        <p:spPr>
          <a:xfrm flipV="1">
            <a:off x="831265" y="132136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840B69A-1007-9B43-A3C9-6F44E93E650D}"/>
              </a:ext>
            </a:extLst>
          </p:cNvPr>
          <p:cNvCxnSpPr>
            <a:cxnSpLocks/>
          </p:cNvCxnSpPr>
          <p:nvPr/>
        </p:nvCxnSpPr>
        <p:spPr>
          <a:xfrm flipV="1">
            <a:off x="1299895" y="1468515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C23152-2832-A64C-BAAA-547F6DFAB857}"/>
              </a:ext>
            </a:extLst>
          </p:cNvPr>
          <p:cNvCxnSpPr>
            <a:cxnSpLocks/>
          </p:cNvCxnSpPr>
          <p:nvPr/>
        </p:nvCxnSpPr>
        <p:spPr>
          <a:xfrm flipV="1">
            <a:off x="911275" y="146995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36970CD-DC20-FC4F-A3C2-FB957B26C2F9}"/>
              </a:ext>
            </a:extLst>
          </p:cNvPr>
          <p:cNvCxnSpPr>
            <a:cxnSpLocks/>
          </p:cNvCxnSpPr>
          <p:nvPr/>
        </p:nvCxnSpPr>
        <p:spPr>
          <a:xfrm flipV="1">
            <a:off x="1518054" y="979268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5B1E93B-C396-F54A-94E0-069D998270AC}"/>
              </a:ext>
            </a:extLst>
          </p:cNvPr>
          <p:cNvSpPr txBox="1"/>
          <p:nvPr/>
        </p:nvSpPr>
        <p:spPr>
          <a:xfrm>
            <a:off x="957128" y="3029697"/>
            <a:ext cx="14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RESISTANT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8E81BD2-784C-CE42-B931-EC8E1BD64728}"/>
              </a:ext>
            </a:extLst>
          </p:cNvPr>
          <p:cNvSpPr txBox="1"/>
          <p:nvPr/>
        </p:nvSpPr>
        <p:spPr>
          <a:xfrm>
            <a:off x="738592" y="64047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SUSCEPTIBLE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3821907-D864-134F-B4FB-F1AB7C57E31E}"/>
              </a:ext>
            </a:extLst>
          </p:cNvPr>
          <p:cNvCxnSpPr/>
          <p:nvPr/>
        </p:nvCxnSpPr>
        <p:spPr>
          <a:xfrm>
            <a:off x="4035706" y="1341222"/>
            <a:ext cx="3391382" cy="0"/>
          </a:xfrm>
          <a:prstGeom prst="line">
            <a:avLst/>
          </a:prstGeom>
          <a:ln w="76200">
            <a:solidFill>
              <a:srgbClr val="EBCC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6E32429-5F20-8C40-95E4-C3F1E751045B}"/>
              </a:ext>
            </a:extLst>
          </p:cNvPr>
          <p:cNvCxnSpPr/>
          <p:nvPr/>
        </p:nvCxnSpPr>
        <p:spPr>
          <a:xfrm>
            <a:off x="4035706" y="5008083"/>
            <a:ext cx="3391382" cy="0"/>
          </a:xfrm>
          <a:prstGeom prst="line">
            <a:avLst/>
          </a:prstGeom>
          <a:ln w="76200">
            <a:solidFill>
              <a:srgbClr val="42A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EFC734-E166-A14A-8050-AD812699229F}"/>
              </a:ext>
            </a:extLst>
          </p:cNvPr>
          <p:cNvCxnSpPr>
            <a:cxnSpLocks/>
          </p:cNvCxnSpPr>
          <p:nvPr/>
        </p:nvCxnSpPr>
        <p:spPr>
          <a:xfrm>
            <a:off x="5509924" y="3266270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50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63E24BE-F438-844D-BB74-DE6004EAC242}"/>
              </a:ext>
            </a:extLst>
          </p:cNvPr>
          <p:cNvSpPr/>
          <p:nvPr/>
        </p:nvSpPr>
        <p:spPr>
          <a:xfrm>
            <a:off x="9144677" y="1607111"/>
            <a:ext cx="2358197" cy="235819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A01FBB-DD16-2A45-A339-45125CB46438}"/>
              </a:ext>
            </a:extLst>
          </p:cNvPr>
          <p:cNvCxnSpPr>
            <a:cxnSpLocks/>
          </p:cNvCxnSpPr>
          <p:nvPr/>
        </p:nvCxnSpPr>
        <p:spPr>
          <a:xfrm flipV="1">
            <a:off x="9603686" y="258047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60A214-A732-924A-972B-AE0497D7796B}"/>
              </a:ext>
            </a:extLst>
          </p:cNvPr>
          <p:cNvCxnSpPr>
            <a:cxnSpLocks/>
          </p:cNvCxnSpPr>
          <p:nvPr/>
        </p:nvCxnSpPr>
        <p:spPr>
          <a:xfrm flipV="1">
            <a:off x="10655246" y="333485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214E93-6EDD-7043-B8FA-2BA637A65F1A}"/>
              </a:ext>
            </a:extLst>
          </p:cNvPr>
          <p:cNvCxnSpPr>
            <a:cxnSpLocks/>
          </p:cNvCxnSpPr>
          <p:nvPr/>
        </p:nvCxnSpPr>
        <p:spPr>
          <a:xfrm flipV="1">
            <a:off x="10403786" y="202040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AC32B0-3885-9248-A23D-DF2A510CCB3A}"/>
              </a:ext>
            </a:extLst>
          </p:cNvPr>
          <p:cNvCxnSpPr>
            <a:cxnSpLocks/>
          </p:cNvCxnSpPr>
          <p:nvPr/>
        </p:nvCxnSpPr>
        <p:spPr>
          <a:xfrm flipV="1">
            <a:off x="10872416" y="232901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6BC40-D1DE-DE48-A881-82442D2B4246}"/>
              </a:ext>
            </a:extLst>
          </p:cNvPr>
          <p:cNvCxnSpPr>
            <a:cxnSpLocks/>
          </p:cNvCxnSpPr>
          <p:nvPr/>
        </p:nvCxnSpPr>
        <p:spPr>
          <a:xfrm flipV="1">
            <a:off x="10026596" y="316340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4AEA8B-65E1-6C4A-90E6-A56F096E94CB}"/>
              </a:ext>
            </a:extLst>
          </p:cNvPr>
          <p:cNvCxnSpPr>
            <a:cxnSpLocks/>
          </p:cNvCxnSpPr>
          <p:nvPr/>
        </p:nvCxnSpPr>
        <p:spPr>
          <a:xfrm flipV="1">
            <a:off x="10586666" y="295766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F6BA7F-7AA1-6143-929F-38C8D2EDD752}"/>
              </a:ext>
            </a:extLst>
          </p:cNvPr>
          <p:cNvCxnSpPr>
            <a:cxnSpLocks/>
          </p:cNvCxnSpPr>
          <p:nvPr/>
        </p:nvCxnSpPr>
        <p:spPr>
          <a:xfrm flipV="1">
            <a:off x="9923726" y="2258042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8B0C74-A71A-0844-A9D6-EBA444D3D5B1}"/>
              </a:ext>
            </a:extLst>
          </p:cNvPr>
          <p:cNvCxnSpPr>
            <a:cxnSpLocks/>
          </p:cNvCxnSpPr>
          <p:nvPr/>
        </p:nvCxnSpPr>
        <p:spPr>
          <a:xfrm flipV="1">
            <a:off x="9405373" y="224417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CB397A-D6A4-D447-BD2F-498CD5182313}"/>
              </a:ext>
            </a:extLst>
          </p:cNvPr>
          <p:cNvCxnSpPr>
            <a:cxnSpLocks/>
          </p:cNvCxnSpPr>
          <p:nvPr/>
        </p:nvCxnSpPr>
        <p:spPr>
          <a:xfrm flipV="1">
            <a:off x="10323776" y="267191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9A16C9-C7F2-FA48-A045-0C91169C19FF}"/>
              </a:ext>
            </a:extLst>
          </p:cNvPr>
          <p:cNvCxnSpPr>
            <a:cxnSpLocks/>
          </p:cNvCxnSpPr>
          <p:nvPr/>
        </p:nvCxnSpPr>
        <p:spPr>
          <a:xfrm flipV="1">
            <a:off x="9821845" y="3491046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EE370C-D727-0E4C-B73D-1332F4D571D9}"/>
              </a:ext>
            </a:extLst>
          </p:cNvPr>
          <p:cNvCxnSpPr>
            <a:cxnSpLocks/>
          </p:cNvCxnSpPr>
          <p:nvPr/>
        </p:nvCxnSpPr>
        <p:spPr>
          <a:xfrm flipV="1">
            <a:off x="9329366" y="287765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D3CFF0-6ED3-744C-AC96-4B52C8632223}"/>
              </a:ext>
            </a:extLst>
          </p:cNvPr>
          <p:cNvCxnSpPr>
            <a:cxnSpLocks/>
          </p:cNvCxnSpPr>
          <p:nvPr/>
        </p:nvCxnSpPr>
        <p:spPr>
          <a:xfrm flipV="1">
            <a:off x="9797996" y="3024804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63FE2B-812F-964C-94EE-F8E98AB9C23D}"/>
              </a:ext>
            </a:extLst>
          </p:cNvPr>
          <p:cNvCxnSpPr>
            <a:cxnSpLocks/>
          </p:cNvCxnSpPr>
          <p:nvPr/>
        </p:nvCxnSpPr>
        <p:spPr>
          <a:xfrm flipV="1">
            <a:off x="9409376" y="302624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94BA18-9E55-8441-9AED-97BBCFBA7F4B}"/>
              </a:ext>
            </a:extLst>
          </p:cNvPr>
          <p:cNvCxnSpPr>
            <a:cxnSpLocks/>
          </p:cNvCxnSpPr>
          <p:nvPr/>
        </p:nvCxnSpPr>
        <p:spPr>
          <a:xfrm flipV="1">
            <a:off x="10016155" y="2535557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3" name="Graphic 62" descr="Germ with solid fill">
            <a:extLst>
              <a:ext uri="{FF2B5EF4-FFF2-40B4-BE49-F238E27FC236}">
                <a16:creationId xmlns:a16="http://schemas.microsoft.com/office/drawing/2014/main" id="{5A2CFECA-918A-7844-B960-7C4C365D8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884" y="5658512"/>
            <a:ext cx="914400" cy="914400"/>
          </a:xfrm>
          <a:prstGeom prst="rect">
            <a:avLst/>
          </a:prstGeom>
        </p:spPr>
      </p:pic>
      <p:pic>
        <p:nvPicPr>
          <p:cNvPr id="3074" name="Picture 2" descr="Pile of Poo on Apple iOS 14.2">
            <a:extLst>
              <a:ext uri="{FF2B5EF4-FFF2-40B4-BE49-F238E27FC236}">
                <a16:creationId xmlns:a16="http://schemas.microsoft.com/office/drawing/2014/main" id="{A17480CF-4CA7-DA41-B24E-160E93B0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41" y="4103878"/>
            <a:ext cx="994410" cy="99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F6638C2E-841F-5442-9854-316C01C3050E}"/>
              </a:ext>
            </a:extLst>
          </p:cNvPr>
          <p:cNvSpPr/>
          <p:nvPr/>
        </p:nvSpPr>
        <p:spPr>
          <a:xfrm>
            <a:off x="689125" y="3796895"/>
            <a:ext cx="1861617" cy="186161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B2E08B-FF75-0245-BA8C-7E57C0442BF8}"/>
              </a:ext>
            </a:extLst>
          </p:cNvPr>
          <p:cNvCxnSpPr>
            <a:cxnSpLocks/>
          </p:cNvCxnSpPr>
          <p:nvPr/>
        </p:nvCxnSpPr>
        <p:spPr>
          <a:xfrm flipV="1">
            <a:off x="1105584" y="43794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C12F9F-F7D0-3641-AF62-327474065888}"/>
              </a:ext>
            </a:extLst>
          </p:cNvPr>
          <p:cNvCxnSpPr>
            <a:cxnSpLocks/>
          </p:cNvCxnSpPr>
          <p:nvPr/>
        </p:nvCxnSpPr>
        <p:spPr>
          <a:xfrm flipV="1">
            <a:off x="1528494" y="496238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81FB21-CDFC-E44F-A8ED-7208CE9313D4}"/>
              </a:ext>
            </a:extLst>
          </p:cNvPr>
          <p:cNvCxnSpPr>
            <a:cxnSpLocks/>
          </p:cNvCxnSpPr>
          <p:nvPr/>
        </p:nvCxnSpPr>
        <p:spPr>
          <a:xfrm flipV="1">
            <a:off x="1883173" y="5126206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0337102-CB5B-0945-BC37-01279D5B5F78}"/>
              </a:ext>
            </a:extLst>
          </p:cNvPr>
          <p:cNvCxnSpPr>
            <a:cxnSpLocks/>
          </p:cNvCxnSpPr>
          <p:nvPr/>
        </p:nvCxnSpPr>
        <p:spPr>
          <a:xfrm flipV="1">
            <a:off x="1425624" y="4057025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95DDACB-30AE-6544-B919-56D701A39D54}"/>
              </a:ext>
            </a:extLst>
          </p:cNvPr>
          <p:cNvCxnSpPr>
            <a:cxnSpLocks/>
          </p:cNvCxnSpPr>
          <p:nvPr/>
        </p:nvCxnSpPr>
        <p:spPr>
          <a:xfrm flipV="1">
            <a:off x="907271" y="40431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8A6DBB-9AD8-CD4C-8878-8C4A5B96727C}"/>
              </a:ext>
            </a:extLst>
          </p:cNvPr>
          <p:cNvCxnSpPr>
            <a:cxnSpLocks/>
          </p:cNvCxnSpPr>
          <p:nvPr/>
        </p:nvCxnSpPr>
        <p:spPr>
          <a:xfrm flipV="1">
            <a:off x="1825674" y="447089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1FF40F5-B29D-1E4F-97BD-16D15AAD2CB7}"/>
              </a:ext>
            </a:extLst>
          </p:cNvPr>
          <p:cNvCxnSpPr>
            <a:cxnSpLocks/>
          </p:cNvCxnSpPr>
          <p:nvPr/>
        </p:nvCxnSpPr>
        <p:spPr>
          <a:xfrm flipV="1">
            <a:off x="1323743" y="5290029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9779CA-16D2-A14F-967E-7E58BD29609E}"/>
              </a:ext>
            </a:extLst>
          </p:cNvPr>
          <p:cNvCxnSpPr>
            <a:cxnSpLocks/>
          </p:cNvCxnSpPr>
          <p:nvPr/>
        </p:nvCxnSpPr>
        <p:spPr>
          <a:xfrm flipV="1">
            <a:off x="831264" y="467663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B3C1E8-37CD-3F4C-A195-9462FCD2E1FC}"/>
              </a:ext>
            </a:extLst>
          </p:cNvPr>
          <p:cNvCxnSpPr>
            <a:cxnSpLocks/>
          </p:cNvCxnSpPr>
          <p:nvPr/>
        </p:nvCxnSpPr>
        <p:spPr>
          <a:xfrm flipV="1">
            <a:off x="1299894" y="4823787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86F699B-4F86-FE42-9723-28EF4F374D39}"/>
              </a:ext>
            </a:extLst>
          </p:cNvPr>
          <p:cNvCxnSpPr>
            <a:cxnSpLocks/>
          </p:cNvCxnSpPr>
          <p:nvPr/>
        </p:nvCxnSpPr>
        <p:spPr>
          <a:xfrm flipV="1">
            <a:off x="911274" y="482522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047A55-1101-3447-9ED9-F4DBC615A1C1}"/>
              </a:ext>
            </a:extLst>
          </p:cNvPr>
          <p:cNvCxnSpPr>
            <a:cxnSpLocks/>
          </p:cNvCxnSpPr>
          <p:nvPr/>
        </p:nvCxnSpPr>
        <p:spPr>
          <a:xfrm flipV="1">
            <a:off x="1518053" y="433454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4" name="Graphic 93" descr="Germ with solid fill">
            <a:extLst>
              <a:ext uri="{FF2B5EF4-FFF2-40B4-BE49-F238E27FC236}">
                <a16:creationId xmlns:a16="http://schemas.microsoft.com/office/drawing/2014/main" id="{E3980CA9-D27F-6B4B-9918-7EEE6E197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1314" y="2279093"/>
            <a:ext cx="914400" cy="914400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365B3533-A9E5-BD4F-B5DC-C3E26CA2BA0D}"/>
              </a:ext>
            </a:extLst>
          </p:cNvPr>
          <p:cNvSpPr/>
          <p:nvPr/>
        </p:nvSpPr>
        <p:spPr>
          <a:xfrm>
            <a:off x="689126" y="441623"/>
            <a:ext cx="1861617" cy="186161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902743-C890-444C-ACA7-564251FDB596}"/>
              </a:ext>
            </a:extLst>
          </p:cNvPr>
          <p:cNvCxnSpPr>
            <a:cxnSpLocks/>
          </p:cNvCxnSpPr>
          <p:nvPr/>
        </p:nvCxnSpPr>
        <p:spPr>
          <a:xfrm flipV="1">
            <a:off x="1105585" y="102418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7D2D34A-5FAA-1645-969A-CE25E046568C}"/>
              </a:ext>
            </a:extLst>
          </p:cNvPr>
          <p:cNvCxnSpPr>
            <a:cxnSpLocks/>
          </p:cNvCxnSpPr>
          <p:nvPr/>
        </p:nvCxnSpPr>
        <p:spPr>
          <a:xfrm flipV="1">
            <a:off x="1528495" y="160711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E4E2EA8-D518-5841-A8BA-3E571914D9A6}"/>
              </a:ext>
            </a:extLst>
          </p:cNvPr>
          <p:cNvCxnSpPr>
            <a:cxnSpLocks/>
          </p:cNvCxnSpPr>
          <p:nvPr/>
        </p:nvCxnSpPr>
        <p:spPr>
          <a:xfrm flipV="1">
            <a:off x="1883174" y="1770934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EF5E834-CAD8-3943-B7A8-3CE4404D08D6}"/>
              </a:ext>
            </a:extLst>
          </p:cNvPr>
          <p:cNvCxnSpPr>
            <a:cxnSpLocks/>
          </p:cNvCxnSpPr>
          <p:nvPr/>
        </p:nvCxnSpPr>
        <p:spPr>
          <a:xfrm flipV="1">
            <a:off x="1425625" y="7017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B1116E2-B900-2147-9CCE-141F93AE6C9A}"/>
              </a:ext>
            </a:extLst>
          </p:cNvPr>
          <p:cNvCxnSpPr>
            <a:cxnSpLocks/>
          </p:cNvCxnSpPr>
          <p:nvPr/>
        </p:nvCxnSpPr>
        <p:spPr>
          <a:xfrm flipV="1">
            <a:off x="907272" y="68788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8CB5EC9-680F-0D4B-A0BC-469F62685861}"/>
              </a:ext>
            </a:extLst>
          </p:cNvPr>
          <p:cNvCxnSpPr>
            <a:cxnSpLocks/>
          </p:cNvCxnSpPr>
          <p:nvPr/>
        </p:nvCxnSpPr>
        <p:spPr>
          <a:xfrm flipV="1">
            <a:off x="1825675" y="111562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E727FE-7808-544F-880F-F1B7A44DB5A9}"/>
              </a:ext>
            </a:extLst>
          </p:cNvPr>
          <p:cNvCxnSpPr>
            <a:cxnSpLocks/>
          </p:cNvCxnSpPr>
          <p:nvPr/>
        </p:nvCxnSpPr>
        <p:spPr>
          <a:xfrm flipV="1">
            <a:off x="1323744" y="1934757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1DE499-E70F-0C46-A583-89FA742E4B9A}"/>
              </a:ext>
            </a:extLst>
          </p:cNvPr>
          <p:cNvCxnSpPr>
            <a:cxnSpLocks/>
          </p:cNvCxnSpPr>
          <p:nvPr/>
        </p:nvCxnSpPr>
        <p:spPr>
          <a:xfrm flipV="1">
            <a:off x="831265" y="132136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840B69A-1007-9B43-A3C9-6F44E93E650D}"/>
              </a:ext>
            </a:extLst>
          </p:cNvPr>
          <p:cNvCxnSpPr>
            <a:cxnSpLocks/>
          </p:cNvCxnSpPr>
          <p:nvPr/>
        </p:nvCxnSpPr>
        <p:spPr>
          <a:xfrm flipV="1">
            <a:off x="1299895" y="1468515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C23152-2832-A64C-BAAA-547F6DFAB857}"/>
              </a:ext>
            </a:extLst>
          </p:cNvPr>
          <p:cNvCxnSpPr>
            <a:cxnSpLocks/>
          </p:cNvCxnSpPr>
          <p:nvPr/>
        </p:nvCxnSpPr>
        <p:spPr>
          <a:xfrm flipV="1">
            <a:off x="911275" y="146995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36970CD-DC20-FC4F-A3C2-FB957B26C2F9}"/>
              </a:ext>
            </a:extLst>
          </p:cNvPr>
          <p:cNvCxnSpPr>
            <a:cxnSpLocks/>
          </p:cNvCxnSpPr>
          <p:nvPr/>
        </p:nvCxnSpPr>
        <p:spPr>
          <a:xfrm flipV="1">
            <a:off x="1518054" y="979268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5B1E93B-C396-F54A-94E0-069D998270AC}"/>
              </a:ext>
            </a:extLst>
          </p:cNvPr>
          <p:cNvSpPr txBox="1"/>
          <p:nvPr/>
        </p:nvSpPr>
        <p:spPr>
          <a:xfrm>
            <a:off x="957128" y="3029697"/>
            <a:ext cx="14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RESISTANT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8E81BD2-784C-CE42-B931-EC8E1BD64728}"/>
              </a:ext>
            </a:extLst>
          </p:cNvPr>
          <p:cNvSpPr txBox="1"/>
          <p:nvPr/>
        </p:nvSpPr>
        <p:spPr>
          <a:xfrm>
            <a:off x="738592" y="64047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SUSCEPTIBLE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3821907-D864-134F-B4FB-F1AB7C57E31E}"/>
              </a:ext>
            </a:extLst>
          </p:cNvPr>
          <p:cNvCxnSpPr/>
          <p:nvPr/>
        </p:nvCxnSpPr>
        <p:spPr>
          <a:xfrm>
            <a:off x="4035706" y="1341222"/>
            <a:ext cx="3391382" cy="0"/>
          </a:xfrm>
          <a:prstGeom prst="line">
            <a:avLst/>
          </a:prstGeom>
          <a:ln w="76200">
            <a:solidFill>
              <a:srgbClr val="EBCC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6E32429-5F20-8C40-95E4-C3F1E751045B}"/>
              </a:ext>
            </a:extLst>
          </p:cNvPr>
          <p:cNvCxnSpPr/>
          <p:nvPr/>
        </p:nvCxnSpPr>
        <p:spPr>
          <a:xfrm>
            <a:off x="4035706" y="5008083"/>
            <a:ext cx="3391382" cy="0"/>
          </a:xfrm>
          <a:prstGeom prst="line">
            <a:avLst/>
          </a:prstGeom>
          <a:ln w="76200">
            <a:solidFill>
              <a:srgbClr val="42A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EFC734-E166-A14A-8050-AD812699229F}"/>
              </a:ext>
            </a:extLst>
          </p:cNvPr>
          <p:cNvCxnSpPr>
            <a:cxnSpLocks/>
          </p:cNvCxnSpPr>
          <p:nvPr/>
        </p:nvCxnSpPr>
        <p:spPr>
          <a:xfrm>
            <a:off x="4495849" y="4902116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83D23A8-D73F-9440-B93A-8FCC65CA41CB}"/>
              </a:ext>
            </a:extLst>
          </p:cNvPr>
          <p:cNvCxnSpPr>
            <a:cxnSpLocks/>
          </p:cNvCxnSpPr>
          <p:nvPr/>
        </p:nvCxnSpPr>
        <p:spPr>
          <a:xfrm>
            <a:off x="4576871" y="4809519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FB4F5C9-EA7E-CA4C-BE7B-5A8960C5A937}"/>
              </a:ext>
            </a:extLst>
          </p:cNvPr>
          <p:cNvCxnSpPr>
            <a:cxnSpLocks/>
          </p:cNvCxnSpPr>
          <p:nvPr/>
        </p:nvCxnSpPr>
        <p:spPr>
          <a:xfrm>
            <a:off x="5491271" y="4913691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553EDD8-9C10-9C43-9515-32E797B8D872}"/>
              </a:ext>
            </a:extLst>
          </p:cNvPr>
          <p:cNvCxnSpPr>
            <a:cxnSpLocks/>
          </p:cNvCxnSpPr>
          <p:nvPr/>
        </p:nvCxnSpPr>
        <p:spPr>
          <a:xfrm>
            <a:off x="5248203" y="4809519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B7E38DA-DA32-B942-80F2-A0107E9BC7A1}"/>
              </a:ext>
            </a:extLst>
          </p:cNvPr>
          <p:cNvCxnSpPr>
            <a:cxnSpLocks/>
          </p:cNvCxnSpPr>
          <p:nvPr/>
        </p:nvCxnSpPr>
        <p:spPr>
          <a:xfrm>
            <a:off x="5132457" y="4728496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429875-273E-6544-9DD8-3DCC0566C9F0}"/>
              </a:ext>
            </a:extLst>
          </p:cNvPr>
          <p:cNvCxnSpPr>
            <a:cxnSpLocks/>
          </p:cNvCxnSpPr>
          <p:nvPr/>
        </p:nvCxnSpPr>
        <p:spPr>
          <a:xfrm>
            <a:off x="6000558" y="4913691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DED30F-90F1-CB41-9F95-B318DF8F0B2F}"/>
              </a:ext>
            </a:extLst>
          </p:cNvPr>
          <p:cNvCxnSpPr>
            <a:cxnSpLocks/>
          </p:cNvCxnSpPr>
          <p:nvPr/>
        </p:nvCxnSpPr>
        <p:spPr>
          <a:xfrm>
            <a:off x="5734340" y="4809519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FA28883-2A50-6945-8291-434C0E3B0F9E}"/>
              </a:ext>
            </a:extLst>
          </p:cNvPr>
          <p:cNvCxnSpPr>
            <a:cxnSpLocks/>
          </p:cNvCxnSpPr>
          <p:nvPr/>
        </p:nvCxnSpPr>
        <p:spPr>
          <a:xfrm>
            <a:off x="6972831" y="4913691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6281FE1-DFD0-C541-AA68-80286AD6C8F5}"/>
              </a:ext>
            </a:extLst>
          </p:cNvPr>
          <p:cNvCxnSpPr>
            <a:cxnSpLocks/>
          </p:cNvCxnSpPr>
          <p:nvPr/>
        </p:nvCxnSpPr>
        <p:spPr>
          <a:xfrm>
            <a:off x="6683464" y="4797944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79F220-3EA4-8449-B58F-6D98A329910D}"/>
              </a:ext>
            </a:extLst>
          </p:cNvPr>
          <p:cNvCxnSpPr>
            <a:cxnSpLocks/>
          </p:cNvCxnSpPr>
          <p:nvPr/>
        </p:nvCxnSpPr>
        <p:spPr>
          <a:xfrm>
            <a:off x="6336223" y="4693772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54C4BD6-6EEC-0445-8B2B-8944A5018048}"/>
              </a:ext>
            </a:extLst>
          </p:cNvPr>
          <p:cNvCxnSpPr>
            <a:cxnSpLocks/>
          </p:cNvCxnSpPr>
          <p:nvPr/>
        </p:nvCxnSpPr>
        <p:spPr>
          <a:xfrm>
            <a:off x="4044436" y="4797945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15884C-5A51-5949-BD5D-C3612E0C690F}"/>
              </a:ext>
            </a:extLst>
          </p:cNvPr>
          <p:cNvCxnSpPr>
            <a:cxnSpLocks/>
          </p:cNvCxnSpPr>
          <p:nvPr/>
        </p:nvCxnSpPr>
        <p:spPr>
          <a:xfrm>
            <a:off x="4773640" y="4647474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8859F9-C195-A140-AE23-2D1C9FFC65C4}"/>
              </a:ext>
            </a:extLst>
          </p:cNvPr>
          <p:cNvCxnSpPr>
            <a:cxnSpLocks/>
          </p:cNvCxnSpPr>
          <p:nvPr/>
        </p:nvCxnSpPr>
        <p:spPr>
          <a:xfrm>
            <a:off x="6058431" y="4601174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8BD16B1-BDB7-9A4A-9DF9-60C4FCC0C95E}"/>
              </a:ext>
            </a:extLst>
          </p:cNvPr>
          <p:cNvCxnSpPr>
            <a:cxnSpLocks/>
          </p:cNvCxnSpPr>
          <p:nvPr/>
        </p:nvCxnSpPr>
        <p:spPr>
          <a:xfrm>
            <a:off x="6984405" y="4693772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1759342-3AF9-8D4F-B043-E939AF1E8E4F}"/>
              </a:ext>
            </a:extLst>
          </p:cNvPr>
          <p:cNvCxnSpPr>
            <a:cxnSpLocks/>
          </p:cNvCxnSpPr>
          <p:nvPr/>
        </p:nvCxnSpPr>
        <p:spPr>
          <a:xfrm>
            <a:off x="6579291" y="4601175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83947E-294D-EC48-ADFD-FEE8106F496B}"/>
              </a:ext>
            </a:extLst>
          </p:cNvPr>
          <p:cNvCxnSpPr>
            <a:cxnSpLocks/>
          </p:cNvCxnSpPr>
          <p:nvPr/>
        </p:nvCxnSpPr>
        <p:spPr>
          <a:xfrm>
            <a:off x="4252780" y="1209792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218257-1CCD-ED48-9888-662C9A08C344}"/>
              </a:ext>
            </a:extLst>
          </p:cNvPr>
          <p:cNvCxnSpPr>
            <a:cxnSpLocks/>
          </p:cNvCxnSpPr>
          <p:nvPr/>
        </p:nvCxnSpPr>
        <p:spPr>
          <a:xfrm>
            <a:off x="6174177" y="1221367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2623FE07-5DD6-7B46-886D-E68DBA3A1723}"/>
              </a:ext>
            </a:extLst>
          </p:cNvPr>
          <p:cNvSpPr/>
          <p:nvPr/>
        </p:nvSpPr>
        <p:spPr>
          <a:xfrm rot="16200000">
            <a:off x="5632702" y="2579750"/>
            <a:ext cx="175159" cy="33909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6EA52-F5D2-794E-AF21-746615C9F3B2}"/>
              </a:ext>
            </a:extLst>
          </p:cNvPr>
          <p:cNvSpPr txBox="1"/>
          <p:nvPr/>
        </p:nvSpPr>
        <p:spPr>
          <a:xfrm>
            <a:off x="4804769" y="3857608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100% BREADTH</a:t>
            </a:r>
          </a:p>
        </p:txBody>
      </p:sp>
      <p:sp>
        <p:nvSpPr>
          <p:cNvPr id="68" name="Right Brace 67">
            <a:extLst>
              <a:ext uri="{FF2B5EF4-FFF2-40B4-BE49-F238E27FC236}">
                <a16:creationId xmlns:a16="http://schemas.microsoft.com/office/drawing/2014/main" id="{6270AC23-457B-2F40-9CDE-F09BB9B4ACFC}"/>
              </a:ext>
            </a:extLst>
          </p:cNvPr>
          <p:cNvSpPr/>
          <p:nvPr/>
        </p:nvSpPr>
        <p:spPr>
          <a:xfrm rot="16200000">
            <a:off x="5644011" y="-729071"/>
            <a:ext cx="175159" cy="33909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9F6A42-2531-F444-9F54-CF1EC04CCD34}"/>
              </a:ext>
            </a:extLst>
          </p:cNvPr>
          <p:cNvSpPr txBox="1"/>
          <p:nvPr/>
        </p:nvSpPr>
        <p:spPr>
          <a:xfrm>
            <a:off x="4837667" y="583432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20% BREADTH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C4FA18-A93A-404E-9191-B4B5A2065BBC}"/>
              </a:ext>
            </a:extLst>
          </p:cNvPr>
          <p:cNvSpPr txBox="1"/>
          <p:nvPr/>
        </p:nvSpPr>
        <p:spPr>
          <a:xfrm>
            <a:off x="6656987" y="3437720"/>
            <a:ext cx="357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BC9D3EB-7D57-7849-BAFA-31CD2022E6C0}"/>
              </a:ext>
            </a:extLst>
          </p:cNvPr>
          <p:cNvSpPr txBox="1"/>
          <p:nvPr/>
        </p:nvSpPr>
        <p:spPr>
          <a:xfrm>
            <a:off x="6683464" y="199166"/>
            <a:ext cx="357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7166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8" grpId="0" animBg="1"/>
      <p:bldP spid="69" grpId="0"/>
      <p:bldP spid="19" grpId="0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2F5483C-8AC2-494D-9B34-4DF54D9E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063E24BE-F438-844D-BB74-DE6004EAC242}"/>
              </a:ext>
            </a:extLst>
          </p:cNvPr>
          <p:cNvSpPr/>
          <p:nvPr/>
        </p:nvSpPr>
        <p:spPr>
          <a:xfrm>
            <a:off x="9144677" y="1607111"/>
            <a:ext cx="2358197" cy="235819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4A01FBB-DD16-2A45-A339-45125CB46438}"/>
              </a:ext>
            </a:extLst>
          </p:cNvPr>
          <p:cNvCxnSpPr>
            <a:cxnSpLocks/>
          </p:cNvCxnSpPr>
          <p:nvPr/>
        </p:nvCxnSpPr>
        <p:spPr>
          <a:xfrm flipV="1">
            <a:off x="9603686" y="258047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860A214-A732-924A-972B-AE0497D7796B}"/>
              </a:ext>
            </a:extLst>
          </p:cNvPr>
          <p:cNvCxnSpPr>
            <a:cxnSpLocks/>
          </p:cNvCxnSpPr>
          <p:nvPr/>
        </p:nvCxnSpPr>
        <p:spPr>
          <a:xfrm flipV="1">
            <a:off x="10655246" y="333485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214E93-6EDD-7043-B8FA-2BA637A65F1A}"/>
              </a:ext>
            </a:extLst>
          </p:cNvPr>
          <p:cNvCxnSpPr>
            <a:cxnSpLocks/>
          </p:cNvCxnSpPr>
          <p:nvPr/>
        </p:nvCxnSpPr>
        <p:spPr>
          <a:xfrm flipV="1">
            <a:off x="10403786" y="202040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AC32B0-3885-9248-A23D-DF2A510CCB3A}"/>
              </a:ext>
            </a:extLst>
          </p:cNvPr>
          <p:cNvCxnSpPr>
            <a:cxnSpLocks/>
          </p:cNvCxnSpPr>
          <p:nvPr/>
        </p:nvCxnSpPr>
        <p:spPr>
          <a:xfrm flipV="1">
            <a:off x="10872416" y="232901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C6BC40-D1DE-DE48-A881-82442D2B4246}"/>
              </a:ext>
            </a:extLst>
          </p:cNvPr>
          <p:cNvCxnSpPr>
            <a:cxnSpLocks/>
          </p:cNvCxnSpPr>
          <p:nvPr/>
        </p:nvCxnSpPr>
        <p:spPr>
          <a:xfrm flipV="1">
            <a:off x="10026596" y="316340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4AEA8B-65E1-6C4A-90E6-A56F096E94CB}"/>
              </a:ext>
            </a:extLst>
          </p:cNvPr>
          <p:cNvCxnSpPr>
            <a:cxnSpLocks/>
          </p:cNvCxnSpPr>
          <p:nvPr/>
        </p:nvCxnSpPr>
        <p:spPr>
          <a:xfrm flipV="1">
            <a:off x="10586666" y="295766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F6BA7F-7AA1-6143-929F-38C8D2EDD752}"/>
              </a:ext>
            </a:extLst>
          </p:cNvPr>
          <p:cNvCxnSpPr>
            <a:cxnSpLocks/>
          </p:cNvCxnSpPr>
          <p:nvPr/>
        </p:nvCxnSpPr>
        <p:spPr>
          <a:xfrm flipV="1">
            <a:off x="9923726" y="2258042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8B0C74-A71A-0844-A9D6-EBA444D3D5B1}"/>
              </a:ext>
            </a:extLst>
          </p:cNvPr>
          <p:cNvCxnSpPr>
            <a:cxnSpLocks/>
          </p:cNvCxnSpPr>
          <p:nvPr/>
        </p:nvCxnSpPr>
        <p:spPr>
          <a:xfrm flipV="1">
            <a:off x="9405373" y="224417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CB397A-D6A4-D447-BD2F-498CD5182313}"/>
              </a:ext>
            </a:extLst>
          </p:cNvPr>
          <p:cNvCxnSpPr>
            <a:cxnSpLocks/>
          </p:cNvCxnSpPr>
          <p:nvPr/>
        </p:nvCxnSpPr>
        <p:spPr>
          <a:xfrm flipV="1">
            <a:off x="10323776" y="267191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9A16C9-C7F2-FA48-A045-0C91169C19FF}"/>
              </a:ext>
            </a:extLst>
          </p:cNvPr>
          <p:cNvCxnSpPr>
            <a:cxnSpLocks/>
          </p:cNvCxnSpPr>
          <p:nvPr/>
        </p:nvCxnSpPr>
        <p:spPr>
          <a:xfrm flipV="1">
            <a:off x="9821845" y="3491046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FEE370C-D727-0E4C-B73D-1332F4D571D9}"/>
              </a:ext>
            </a:extLst>
          </p:cNvPr>
          <p:cNvCxnSpPr>
            <a:cxnSpLocks/>
          </p:cNvCxnSpPr>
          <p:nvPr/>
        </p:nvCxnSpPr>
        <p:spPr>
          <a:xfrm flipV="1">
            <a:off x="9329366" y="287765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D3CFF0-6ED3-744C-AC96-4B52C8632223}"/>
              </a:ext>
            </a:extLst>
          </p:cNvPr>
          <p:cNvCxnSpPr>
            <a:cxnSpLocks/>
          </p:cNvCxnSpPr>
          <p:nvPr/>
        </p:nvCxnSpPr>
        <p:spPr>
          <a:xfrm flipV="1">
            <a:off x="9797996" y="3024804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63FE2B-812F-964C-94EE-F8E98AB9C23D}"/>
              </a:ext>
            </a:extLst>
          </p:cNvPr>
          <p:cNvCxnSpPr>
            <a:cxnSpLocks/>
          </p:cNvCxnSpPr>
          <p:nvPr/>
        </p:nvCxnSpPr>
        <p:spPr>
          <a:xfrm flipV="1">
            <a:off x="9409376" y="302624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94BA18-9E55-8441-9AED-97BBCFBA7F4B}"/>
              </a:ext>
            </a:extLst>
          </p:cNvPr>
          <p:cNvCxnSpPr>
            <a:cxnSpLocks/>
          </p:cNvCxnSpPr>
          <p:nvPr/>
        </p:nvCxnSpPr>
        <p:spPr>
          <a:xfrm flipV="1">
            <a:off x="10016155" y="2535557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3" name="Graphic 62" descr="Germ with solid fill">
            <a:extLst>
              <a:ext uri="{FF2B5EF4-FFF2-40B4-BE49-F238E27FC236}">
                <a16:creationId xmlns:a16="http://schemas.microsoft.com/office/drawing/2014/main" id="{5A2CFECA-918A-7844-B960-7C4C365D8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9884" y="5658512"/>
            <a:ext cx="914400" cy="914400"/>
          </a:xfrm>
          <a:prstGeom prst="rect">
            <a:avLst/>
          </a:prstGeom>
        </p:spPr>
      </p:pic>
      <p:pic>
        <p:nvPicPr>
          <p:cNvPr id="3074" name="Picture 2" descr="Pile of Poo on Apple iOS 14.2">
            <a:extLst>
              <a:ext uri="{FF2B5EF4-FFF2-40B4-BE49-F238E27FC236}">
                <a16:creationId xmlns:a16="http://schemas.microsoft.com/office/drawing/2014/main" id="{A17480CF-4CA7-DA41-B24E-160E93B0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41" y="4103878"/>
            <a:ext cx="994410" cy="99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Oval 64">
            <a:extLst>
              <a:ext uri="{FF2B5EF4-FFF2-40B4-BE49-F238E27FC236}">
                <a16:creationId xmlns:a16="http://schemas.microsoft.com/office/drawing/2014/main" id="{F6638C2E-841F-5442-9854-316C01C3050E}"/>
              </a:ext>
            </a:extLst>
          </p:cNvPr>
          <p:cNvSpPr/>
          <p:nvPr/>
        </p:nvSpPr>
        <p:spPr>
          <a:xfrm>
            <a:off x="689125" y="3796895"/>
            <a:ext cx="1861617" cy="186161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9B2E08B-FF75-0245-BA8C-7E57C0442BF8}"/>
              </a:ext>
            </a:extLst>
          </p:cNvPr>
          <p:cNvCxnSpPr>
            <a:cxnSpLocks/>
          </p:cNvCxnSpPr>
          <p:nvPr/>
        </p:nvCxnSpPr>
        <p:spPr>
          <a:xfrm flipV="1">
            <a:off x="1105584" y="43794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8C12F9F-F7D0-3641-AF62-327474065888}"/>
              </a:ext>
            </a:extLst>
          </p:cNvPr>
          <p:cNvCxnSpPr>
            <a:cxnSpLocks/>
          </p:cNvCxnSpPr>
          <p:nvPr/>
        </p:nvCxnSpPr>
        <p:spPr>
          <a:xfrm flipV="1">
            <a:off x="1528494" y="496238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E81FB21-CDFC-E44F-A8ED-7208CE9313D4}"/>
              </a:ext>
            </a:extLst>
          </p:cNvPr>
          <p:cNvCxnSpPr>
            <a:cxnSpLocks/>
          </p:cNvCxnSpPr>
          <p:nvPr/>
        </p:nvCxnSpPr>
        <p:spPr>
          <a:xfrm flipV="1">
            <a:off x="1883173" y="5126206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0337102-CB5B-0945-BC37-01279D5B5F78}"/>
              </a:ext>
            </a:extLst>
          </p:cNvPr>
          <p:cNvCxnSpPr>
            <a:cxnSpLocks/>
          </p:cNvCxnSpPr>
          <p:nvPr/>
        </p:nvCxnSpPr>
        <p:spPr>
          <a:xfrm flipV="1">
            <a:off x="1425624" y="4057025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95DDACB-30AE-6544-B919-56D701A39D54}"/>
              </a:ext>
            </a:extLst>
          </p:cNvPr>
          <p:cNvCxnSpPr>
            <a:cxnSpLocks/>
          </p:cNvCxnSpPr>
          <p:nvPr/>
        </p:nvCxnSpPr>
        <p:spPr>
          <a:xfrm flipV="1">
            <a:off x="907271" y="40431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8A6DBB-9AD8-CD4C-8878-8C4A5B96727C}"/>
              </a:ext>
            </a:extLst>
          </p:cNvPr>
          <p:cNvCxnSpPr>
            <a:cxnSpLocks/>
          </p:cNvCxnSpPr>
          <p:nvPr/>
        </p:nvCxnSpPr>
        <p:spPr>
          <a:xfrm flipV="1">
            <a:off x="1825674" y="447089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1FF40F5-B29D-1E4F-97BD-16D15AAD2CB7}"/>
              </a:ext>
            </a:extLst>
          </p:cNvPr>
          <p:cNvCxnSpPr>
            <a:cxnSpLocks/>
          </p:cNvCxnSpPr>
          <p:nvPr/>
        </p:nvCxnSpPr>
        <p:spPr>
          <a:xfrm flipV="1">
            <a:off x="1323743" y="5290029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C9779CA-16D2-A14F-967E-7E58BD29609E}"/>
              </a:ext>
            </a:extLst>
          </p:cNvPr>
          <p:cNvCxnSpPr>
            <a:cxnSpLocks/>
          </p:cNvCxnSpPr>
          <p:nvPr/>
        </p:nvCxnSpPr>
        <p:spPr>
          <a:xfrm flipV="1">
            <a:off x="831264" y="467663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B3C1E8-37CD-3F4C-A195-9462FCD2E1FC}"/>
              </a:ext>
            </a:extLst>
          </p:cNvPr>
          <p:cNvCxnSpPr>
            <a:cxnSpLocks/>
          </p:cNvCxnSpPr>
          <p:nvPr/>
        </p:nvCxnSpPr>
        <p:spPr>
          <a:xfrm flipV="1">
            <a:off x="1299894" y="4823787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86F699B-4F86-FE42-9723-28EF4F374D39}"/>
              </a:ext>
            </a:extLst>
          </p:cNvPr>
          <p:cNvCxnSpPr>
            <a:cxnSpLocks/>
          </p:cNvCxnSpPr>
          <p:nvPr/>
        </p:nvCxnSpPr>
        <p:spPr>
          <a:xfrm flipV="1">
            <a:off x="911274" y="482522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8E047A55-1101-3447-9ED9-F4DBC615A1C1}"/>
              </a:ext>
            </a:extLst>
          </p:cNvPr>
          <p:cNvCxnSpPr>
            <a:cxnSpLocks/>
          </p:cNvCxnSpPr>
          <p:nvPr/>
        </p:nvCxnSpPr>
        <p:spPr>
          <a:xfrm flipV="1">
            <a:off x="1518053" y="4334540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4" name="Graphic 93" descr="Germ with solid fill">
            <a:extLst>
              <a:ext uri="{FF2B5EF4-FFF2-40B4-BE49-F238E27FC236}">
                <a16:creationId xmlns:a16="http://schemas.microsoft.com/office/drawing/2014/main" id="{E3980CA9-D27F-6B4B-9918-7EEE6E197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1314" y="2279093"/>
            <a:ext cx="914400" cy="914400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365B3533-A9E5-BD4F-B5DC-C3E26CA2BA0D}"/>
              </a:ext>
            </a:extLst>
          </p:cNvPr>
          <p:cNvSpPr/>
          <p:nvPr/>
        </p:nvSpPr>
        <p:spPr>
          <a:xfrm>
            <a:off x="689126" y="441623"/>
            <a:ext cx="1861617" cy="1861617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D902743-C890-444C-ACA7-564251FDB596}"/>
              </a:ext>
            </a:extLst>
          </p:cNvPr>
          <p:cNvCxnSpPr>
            <a:cxnSpLocks/>
          </p:cNvCxnSpPr>
          <p:nvPr/>
        </p:nvCxnSpPr>
        <p:spPr>
          <a:xfrm flipV="1">
            <a:off x="1105585" y="102418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7D2D34A-5FAA-1645-969A-CE25E046568C}"/>
              </a:ext>
            </a:extLst>
          </p:cNvPr>
          <p:cNvCxnSpPr>
            <a:cxnSpLocks/>
          </p:cNvCxnSpPr>
          <p:nvPr/>
        </p:nvCxnSpPr>
        <p:spPr>
          <a:xfrm flipV="1">
            <a:off x="1528495" y="160711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E4E2EA8-D518-5841-A8BA-3E571914D9A6}"/>
              </a:ext>
            </a:extLst>
          </p:cNvPr>
          <p:cNvCxnSpPr>
            <a:cxnSpLocks/>
          </p:cNvCxnSpPr>
          <p:nvPr/>
        </p:nvCxnSpPr>
        <p:spPr>
          <a:xfrm flipV="1">
            <a:off x="1883174" y="1770934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EF5E834-CAD8-3943-B7A8-3CE4404D08D6}"/>
              </a:ext>
            </a:extLst>
          </p:cNvPr>
          <p:cNvCxnSpPr>
            <a:cxnSpLocks/>
          </p:cNvCxnSpPr>
          <p:nvPr/>
        </p:nvCxnSpPr>
        <p:spPr>
          <a:xfrm flipV="1">
            <a:off x="1425625" y="701753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B1116E2-B900-2147-9CCE-141F93AE6C9A}"/>
              </a:ext>
            </a:extLst>
          </p:cNvPr>
          <p:cNvCxnSpPr>
            <a:cxnSpLocks/>
          </p:cNvCxnSpPr>
          <p:nvPr/>
        </p:nvCxnSpPr>
        <p:spPr>
          <a:xfrm flipV="1">
            <a:off x="907272" y="68788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8CB5EC9-680F-0D4B-A0BC-469F62685861}"/>
              </a:ext>
            </a:extLst>
          </p:cNvPr>
          <p:cNvCxnSpPr>
            <a:cxnSpLocks/>
          </p:cNvCxnSpPr>
          <p:nvPr/>
        </p:nvCxnSpPr>
        <p:spPr>
          <a:xfrm flipV="1">
            <a:off x="1825675" y="111562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0E727FE-7808-544F-880F-F1B7A44DB5A9}"/>
              </a:ext>
            </a:extLst>
          </p:cNvPr>
          <p:cNvCxnSpPr>
            <a:cxnSpLocks/>
          </p:cNvCxnSpPr>
          <p:nvPr/>
        </p:nvCxnSpPr>
        <p:spPr>
          <a:xfrm flipV="1">
            <a:off x="1323744" y="1934757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1DE499-E70F-0C46-A583-89FA742E4B9A}"/>
              </a:ext>
            </a:extLst>
          </p:cNvPr>
          <p:cNvCxnSpPr>
            <a:cxnSpLocks/>
          </p:cNvCxnSpPr>
          <p:nvPr/>
        </p:nvCxnSpPr>
        <p:spPr>
          <a:xfrm flipV="1">
            <a:off x="831265" y="132136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840B69A-1007-9B43-A3C9-6F44E93E650D}"/>
              </a:ext>
            </a:extLst>
          </p:cNvPr>
          <p:cNvCxnSpPr>
            <a:cxnSpLocks/>
          </p:cNvCxnSpPr>
          <p:nvPr/>
        </p:nvCxnSpPr>
        <p:spPr>
          <a:xfrm flipV="1">
            <a:off x="1299895" y="1468515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6C23152-2832-A64C-BAAA-547F6DFAB857}"/>
              </a:ext>
            </a:extLst>
          </p:cNvPr>
          <p:cNvCxnSpPr>
            <a:cxnSpLocks/>
          </p:cNvCxnSpPr>
          <p:nvPr/>
        </p:nvCxnSpPr>
        <p:spPr>
          <a:xfrm flipV="1">
            <a:off x="911275" y="1469951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36970CD-DC20-FC4F-A3C2-FB957B26C2F9}"/>
              </a:ext>
            </a:extLst>
          </p:cNvPr>
          <p:cNvCxnSpPr>
            <a:cxnSpLocks/>
          </p:cNvCxnSpPr>
          <p:nvPr/>
        </p:nvCxnSpPr>
        <p:spPr>
          <a:xfrm flipV="1">
            <a:off x="1518054" y="979268"/>
            <a:ext cx="388620" cy="20574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45B1E93B-C396-F54A-94E0-069D998270AC}"/>
              </a:ext>
            </a:extLst>
          </p:cNvPr>
          <p:cNvSpPr txBox="1"/>
          <p:nvPr/>
        </p:nvSpPr>
        <p:spPr>
          <a:xfrm>
            <a:off x="957128" y="3029697"/>
            <a:ext cx="1462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RESISTANT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8E81BD2-784C-CE42-B931-EC8E1BD64728}"/>
              </a:ext>
            </a:extLst>
          </p:cNvPr>
          <p:cNvSpPr txBox="1"/>
          <p:nvPr/>
        </p:nvSpPr>
        <p:spPr>
          <a:xfrm>
            <a:off x="738592" y="640479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SUSCEPTIBLE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3821907-D864-134F-B4FB-F1AB7C57E31E}"/>
              </a:ext>
            </a:extLst>
          </p:cNvPr>
          <p:cNvCxnSpPr/>
          <p:nvPr/>
        </p:nvCxnSpPr>
        <p:spPr>
          <a:xfrm>
            <a:off x="4035706" y="1341222"/>
            <a:ext cx="3391382" cy="0"/>
          </a:xfrm>
          <a:prstGeom prst="line">
            <a:avLst/>
          </a:prstGeom>
          <a:ln w="76200">
            <a:solidFill>
              <a:srgbClr val="EBCC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6E32429-5F20-8C40-95E4-C3F1E751045B}"/>
              </a:ext>
            </a:extLst>
          </p:cNvPr>
          <p:cNvCxnSpPr/>
          <p:nvPr/>
        </p:nvCxnSpPr>
        <p:spPr>
          <a:xfrm>
            <a:off x="4035706" y="5008083"/>
            <a:ext cx="3391382" cy="0"/>
          </a:xfrm>
          <a:prstGeom prst="line">
            <a:avLst/>
          </a:prstGeom>
          <a:ln w="76200">
            <a:solidFill>
              <a:srgbClr val="42AC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CEFC734-E166-A14A-8050-AD812699229F}"/>
              </a:ext>
            </a:extLst>
          </p:cNvPr>
          <p:cNvCxnSpPr>
            <a:cxnSpLocks/>
          </p:cNvCxnSpPr>
          <p:nvPr/>
        </p:nvCxnSpPr>
        <p:spPr>
          <a:xfrm>
            <a:off x="4495849" y="4902116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83D23A8-D73F-9440-B93A-8FCC65CA41CB}"/>
              </a:ext>
            </a:extLst>
          </p:cNvPr>
          <p:cNvCxnSpPr>
            <a:cxnSpLocks/>
          </p:cNvCxnSpPr>
          <p:nvPr/>
        </p:nvCxnSpPr>
        <p:spPr>
          <a:xfrm>
            <a:off x="4576871" y="4809519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FB4F5C9-EA7E-CA4C-BE7B-5A8960C5A937}"/>
              </a:ext>
            </a:extLst>
          </p:cNvPr>
          <p:cNvCxnSpPr>
            <a:cxnSpLocks/>
          </p:cNvCxnSpPr>
          <p:nvPr/>
        </p:nvCxnSpPr>
        <p:spPr>
          <a:xfrm>
            <a:off x="5491271" y="4913691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553EDD8-9C10-9C43-9515-32E797B8D872}"/>
              </a:ext>
            </a:extLst>
          </p:cNvPr>
          <p:cNvCxnSpPr>
            <a:cxnSpLocks/>
          </p:cNvCxnSpPr>
          <p:nvPr/>
        </p:nvCxnSpPr>
        <p:spPr>
          <a:xfrm>
            <a:off x="5248203" y="4809519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B7E38DA-DA32-B942-80F2-A0107E9BC7A1}"/>
              </a:ext>
            </a:extLst>
          </p:cNvPr>
          <p:cNvCxnSpPr>
            <a:cxnSpLocks/>
          </p:cNvCxnSpPr>
          <p:nvPr/>
        </p:nvCxnSpPr>
        <p:spPr>
          <a:xfrm>
            <a:off x="5132457" y="4728496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C429875-273E-6544-9DD8-3DCC0566C9F0}"/>
              </a:ext>
            </a:extLst>
          </p:cNvPr>
          <p:cNvCxnSpPr>
            <a:cxnSpLocks/>
          </p:cNvCxnSpPr>
          <p:nvPr/>
        </p:nvCxnSpPr>
        <p:spPr>
          <a:xfrm>
            <a:off x="6000558" y="4913691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ADED30F-90F1-CB41-9F95-B318DF8F0B2F}"/>
              </a:ext>
            </a:extLst>
          </p:cNvPr>
          <p:cNvCxnSpPr>
            <a:cxnSpLocks/>
          </p:cNvCxnSpPr>
          <p:nvPr/>
        </p:nvCxnSpPr>
        <p:spPr>
          <a:xfrm>
            <a:off x="5734340" y="4809519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FA28883-2A50-6945-8291-434C0E3B0F9E}"/>
              </a:ext>
            </a:extLst>
          </p:cNvPr>
          <p:cNvCxnSpPr>
            <a:cxnSpLocks/>
          </p:cNvCxnSpPr>
          <p:nvPr/>
        </p:nvCxnSpPr>
        <p:spPr>
          <a:xfrm>
            <a:off x="6972831" y="4913691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6281FE1-DFD0-C541-AA68-80286AD6C8F5}"/>
              </a:ext>
            </a:extLst>
          </p:cNvPr>
          <p:cNvCxnSpPr>
            <a:cxnSpLocks/>
          </p:cNvCxnSpPr>
          <p:nvPr/>
        </p:nvCxnSpPr>
        <p:spPr>
          <a:xfrm>
            <a:off x="6683464" y="4797944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379F220-3EA4-8449-B58F-6D98A329910D}"/>
              </a:ext>
            </a:extLst>
          </p:cNvPr>
          <p:cNvCxnSpPr>
            <a:cxnSpLocks/>
          </p:cNvCxnSpPr>
          <p:nvPr/>
        </p:nvCxnSpPr>
        <p:spPr>
          <a:xfrm>
            <a:off x="6336223" y="4693772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54C4BD6-6EEC-0445-8B2B-8944A5018048}"/>
              </a:ext>
            </a:extLst>
          </p:cNvPr>
          <p:cNvCxnSpPr>
            <a:cxnSpLocks/>
          </p:cNvCxnSpPr>
          <p:nvPr/>
        </p:nvCxnSpPr>
        <p:spPr>
          <a:xfrm>
            <a:off x="4044436" y="4797945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E15884C-5A51-5949-BD5D-C3612E0C690F}"/>
              </a:ext>
            </a:extLst>
          </p:cNvPr>
          <p:cNvCxnSpPr>
            <a:cxnSpLocks/>
          </p:cNvCxnSpPr>
          <p:nvPr/>
        </p:nvCxnSpPr>
        <p:spPr>
          <a:xfrm>
            <a:off x="4773640" y="4647474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8859F9-C195-A140-AE23-2D1C9FFC65C4}"/>
              </a:ext>
            </a:extLst>
          </p:cNvPr>
          <p:cNvCxnSpPr>
            <a:cxnSpLocks/>
          </p:cNvCxnSpPr>
          <p:nvPr/>
        </p:nvCxnSpPr>
        <p:spPr>
          <a:xfrm>
            <a:off x="6058431" y="4601174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8BD16B1-BDB7-9A4A-9DF9-60C4FCC0C95E}"/>
              </a:ext>
            </a:extLst>
          </p:cNvPr>
          <p:cNvCxnSpPr>
            <a:cxnSpLocks/>
          </p:cNvCxnSpPr>
          <p:nvPr/>
        </p:nvCxnSpPr>
        <p:spPr>
          <a:xfrm>
            <a:off x="6984405" y="4693772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1759342-3AF9-8D4F-B043-E939AF1E8E4F}"/>
              </a:ext>
            </a:extLst>
          </p:cNvPr>
          <p:cNvCxnSpPr>
            <a:cxnSpLocks/>
          </p:cNvCxnSpPr>
          <p:nvPr/>
        </p:nvCxnSpPr>
        <p:spPr>
          <a:xfrm>
            <a:off x="6579291" y="4601175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483947E-294D-EC48-ADFD-FEE8106F496B}"/>
              </a:ext>
            </a:extLst>
          </p:cNvPr>
          <p:cNvCxnSpPr>
            <a:cxnSpLocks/>
          </p:cNvCxnSpPr>
          <p:nvPr/>
        </p:nvCxnSpPr>
        <p:spPr>
          <a:xfrm>
            <a:off x="4252780" y="1209792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0218257-1CCD-ED48-9888-662C9A08C344}"/>
              </a:ext>
            </a:extLst>
          </p:cNvPr>
          <p:cNvCxnSpPr>
            <a:cxnSpLocks/>
          </p:cNvCxnSpPr>
          <p:nvPr/>
        </p:nvCxnSpPr>
        <p:spPr>
          <a:xfrm>
            <a:off x="6174177" y="1221367"/>
            <a:ext cx="442946" cy="1263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ight Brace 1">
            <a:extLst>
              <a:ext uri="{FF2B5EF4-FFF2-40B4-BE49-F238E27FC236}">
                <a16:creationId xmlns:a16="http://schemas.microsoft.com/office/drawing/2014/main" id="{2623FE07-5DD6-7B46-886D-E68DBA3A1723}"/>
              </a:ext>
            </a:extLst>
          </p:cNvPr>
          <p:cNvSpPr/>
          <p:nvPr/>
        </p:nvSpPr>
        <p:spPr>
          <a:xfrm rot="16200000">
            <a:off x="5632702" y="2579750"/>
            <a:ext cx="175159" cy="33909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6EA52-F5D2-794E-AF21-746615C9F3B2}"/>
              </a:ext>
            </a:extLst>
          </p:cNvPr>
          <p:cNvSpPr txBox="1"/>
          <p:nvPr/>
        </p:nvSpPr>
        <p:spPr>
          <a:xfrm>
            <a:off x="4321978" y="3857608"/>
            <a:ext cx="2781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2.5 X COVERAGE (DEPTH)</a:t>
            </a:r>
          </a:p>
        </p:txBody>
      </p:sp>
      <p:sp>
        <p:nvSpPr>
          <p:cNvPr id="68" name="Right Brace 67">
            <a:extLst>
              <a:ext uri="{FF2B5EF4-FFF2-40B4-BE49-F238E27FC236}">
                <a16:creationId xmlns:a16="http://schemas.microsoft.com/office/drawing/2014/main" id="{6270AC23-457B-2F40-9CDE-F09BB9B4ACFC}"/>
              </a:ext>
            </a:extLst>
          </p:cNvPr>
          <p:cNvSpPr/>
          <p:nvPr/>
        </p:nvSpPr>
        <p:spPr>
          <a:xfrm rot="16200000">
            <a:off x="5644011" y="-729071"/>
            <a:ext cx="175159" cy="339099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9F6A42-2531-F444-9F54-CF1EC04CCD34}"/>
              </a:ext>
            </a:extLst>
          </p:cNvPr>
          <p:cNvSpPr txBox="1"/>
          <p:nvPr/>
        </p:nvSpPr>
        <p:spPr>
          <a:xfrm>
            <a:off x="4426392" y="569765"/>
            <a:ext cx="2730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&lt;1 X COVERAGE (DEPTH)</a:t>
            </a:r>
          </a:p>
        </p:txBody>
      </p:sp>
    </p:spTree>
    <p:extLst>
      <p:ext uri="{BB962C8B-B14F-4D97-AF65-F5344CB8AC3E}">
        <p14:creationId xmlns:p14="http://schemas.microsoft.com/office/powerpoint/2010/main" val="115421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8" grpId="0" animBg="1"/>
      <p:bldP spid="6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4E1A-8F16-E645-B403-D3E7662A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Strains</a:t>
            </a:r>
          </a:p>
        </p:txBody>
      </p:sp>
    </p:spTree>
    <p:extLst>
      <p:ext uri="{BB962C8B-B14F-4D97-AF65-F5344CB8AC3E}">
        <p14:creationId xmlns:p14="http://schemas.microsoft.com/office/powerpoint/2010/main" val="183087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8D4E29-F937-904E-95BD-81FA7C59D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70" y="2503851"/>
            <a:ext cx="6056302" cy="25440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3FC00FB-4FE4-424D-A86E-616E48F7D63F}"/>
              </a:ext>
            </a:extLst>
          </p:cNvPr>
          <p:cNvSpPr/>
          <p:nvPr/>
        </p:nvSpPr>
        <p:spPr>
          <a:xfrm>
            <a:off x="58271" y="4614011"/>
            <a:ext cx="6219190" cy="996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A9810B9-E935-B345-ADA4-742628B7F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763"/>
            <a:ext cx="10515600" cy="1325563"/>
          </a:xfrm>
        </p:spPr>
        <p:txBody>
          <a:bodyPr anchor="ctr">
            <a:noAutofit/>
          </a:bodyPr>
          <a:lstStyle/>
          <a:p>
            <a:r>
              <a:rPr lang="en-US" sz="3200"/>
              <a:t>Clonal chronic colonizing strain is replaced by a more-susceptible, host-derived strain after FMT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B4D3E78-264F-5E42-81ED-06FD65ED506F}"/>
              </a:ext>
            </a:extLst>
          </p:cNvPr>
          <p:cNvSpPr txBox="1">
            <a:spLocks/>
          </p:cNvSpPr>
          <p:nvPr/>
        </p:nvSpPr>
        <p:spPr>
          <a:xfrm>
            <a:off x="1115568" y="1513905"/>
            <a:ext cx="46268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/>
              <a:t>PM01 </a:t>
            </a:r>
            <a:r>
              <a:rPr lang="en-US" sz="2400" i="1"/>
              <a:t>E. coli </a:t>
            </a:r>
            <a:r>
              <a:rPr lang="en-US" sz="2400"/>
              <a:t>pangenome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5BD09F-AD51-0049-9990-C45C60877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861" y="2785459"/>
            <a:ext cx="5279094" cy="226246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8C9AE1-C584-8B40-8BCE-365F359E6F91}"/>
              </a:ext>
            </a:extLst>
          </p:cNvPr>
          <p:cNvSpPr/>
          <p:nvPr/>
        </p:nvSpPr>
        <p:spPr>
          <a:xfrm>
            <a:off x="6529861" y="2077742"/>
            <a:ext cx="5279094" cy="32780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8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EFC16F-B63A-314F-BC78-6E7121121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90" y="842137"/>
            <a:ext cx="5538280" cy="2300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5958C4-92FC-C740-898D-894004630569}"/>
              </a:ext>
            </a:extLst>
          </p:cNvPr>
          <p:cNvSpPr txBox="1"/>
          <p:nvPr/>
        </p:nvSpPr>
        <p:spPr>
          <a:xfrm>
            <a:off x="159590" y="321450"/>
            <a:ext cx="59570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PM03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Klebsiella pneumoniae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strain switch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C4678-7DA1-744B-B596-D5D5D0521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58"/>
          <a:stretch/>
        </p:blipFill>
        <p:spPr>
          <a:xfrm>
            <a:off x="6464126" y="1330637"/>
            <a:ext cx="5318021" cy="1323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838890-FB14-CE43-8AAB-3A274A70BBBD}"/>
              </a:ext>
            </a:extLst>
          </p:cNvPr>
          <p:cNvSpPr txBox="1"/>
          <p:nvPr/>
        </p:nvSpPr>
        <p:spPr>
          <a:xfrm>
            <a:off x="159590" y="3501972"/>
            <a:ext cx="491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PM04 </a:t>
            </a:r>
            <a:r>
              <a:rPr lang="en-US" sz="2400" i="1">
                <a:latin typeface="Arial" panose="020B0604020202020204" pitchFamily="34" charset="0"/>
                <a:cs typeface="Arial" panose="020B0604020202020204" pitchFamily="34" charset="0"/>
              </a:rPr>
              <a:t>Escherichia coli </a:t>
            </a: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strain switch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D9A15FC-4980-2B40-B203-1054612155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90" y="4079116"/>
            <a:ext cx="5538280" cy="20144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5EEE53-6DB1-B547-A1D7-166FF1673B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2" b="7784"/>
          <a:stretch/>
        </p:blipFill>
        <p:spPr>
          <a:xfrm>
            <a:off x="6464126" y="4424649"/>
            <a:ext cx="5324953" cy="132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176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E4E1A-8F16-E645-B403-D3E7662A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functional changes</a:t>
            </a:r>
          </a:p>
        </p:txBody>
      </p:sp>
    </p:spTree>
    <p:extLst>
      <p:ext uri="{BB962C8B-B14F-4D97-AF65-F5344CB8AC3E}">
        <p14:creationId xmlns:p14="http://schemas.microsoft.com/office/powerpoint/2010/main" val="9209660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1467-CB28-1D80-7553-7781854C3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717" y="2343807"/>
            <a:ext cx="4629733" cy="23755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05F910-2C19-7C17-0253-8370826A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552" y="2343807"/>
            <a:ext cx="4546028" cy="237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1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156BF0-6D3B-5818-1B59-95AB20B0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008" y="1905912"/>
            <a:ext cx="11319984" cy="304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80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67938E3-900B-3E44-8F8A-913B774E40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3" b="16552"/>
          <a:stretch/>
        </p:blipFill>
        <p:spPr>
          <a:xfrm>
            <a:off x="2907630" y="70565"/>
            <a:ext cx="6376737" cy="65833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E4D4B7C-1890-D54C-A496-9B3C2CFFF39E}"/>
              </a:ext>
            </a:extLst>
          </p:cNvPr>
          <p:cNvSpPr/>
          <p:nvPr/>
        </p:nvSpPr>
        <p:spPr>
          <a:xfrm>
            <a:off x="0" y="6550223"/>
            <a:ext cx="12191999" cy="307777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commons.wikimedia.org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/w/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index.php?curid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=3153928 © Hans </a:t>
            </a:r>
            <a:r>
              <a:rPr lang="en-US" sz="1400" err="1">
                <a:latin typeface="Arial" panose="020B0604020202020204" pitchFamily="34" charset="0"/>
                <a:cs typeface="Arial" panose="020B0604020202020204" pitchFamily="34" charset="0"/>
              </a:rPr>
              <a:t>Hillewaert</a:t>
            </a:r>
            <a:r>
              <a:rPr lang="en-US" sz="1400">
                <a:latin typeface="Arial" panose="020B0604020202020204" pitchFamily="34" charset="0"/>
                <a:cs typeface="Arial" panose="020B0604020202020204" pitchFamily="34" charset="0"/>
              </a:rPr>
              <a:t>, CC BY-SA 4.0, </a:t>
            </a:r>
          </a:p>
        </p:txBody>
      </p:sp>
    </p:spTree>
    <p:extLst>
      <p:ext uri="{BB962C8B-B14F-4D97-AF65-F5344CB8AC3E}">
        <p14:creationId xmlns:p14="http://schemas.microsoft.com/office/powerpoint/2010/main" val="1103816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7030A0"/>
                </a:solidFill>
              </a:rPr>
              <a:t>M</a:t>
            </a:r>
            <a:r>
              <a:rPr lang="en-US">
                <a:solidFill>
                  <a:srgbClr val="002060"/>
                </a:solidFill>
              </a:rPr>
              <a:t>i</a:t>
            </a:r>
            <a:r>
              <a:rPr lang="en-US">
                <a:solidFill>
                  <a:srgbClr val="0070C0"/>
                </a:solidFill>
              </a:rPr>
              <a:t>c</a:t>
            </a:r>
            <a:r>
              <a:rPr lang="en-US">
                <a:solidFill>
                  <a:srgbClr val="00B0F0"/>
                </a:solidFill>
              </a:rPr>
              <a:t>r</a:t>
            </a:r>
            <a:r>
              <a:rPr lang="en-US">
                <a:solidFill>
                  <a:srgbClr val="00B050"/>
                </a:solidFill>
              </a:rPr>
              <a:t>o</a:t>
            </a:r>
            <a:r>
              <a:rPr lang="en-US">
                <a:solidFill>
                  <a:srgbClr val="92D050"/>
                </a:solidFill>
              </a:rPr>
              <a:t>b</a:t>
            </a:r>
            <a:r>
              <a:rPr lang="en-US">
                <a:solidFill>
                  <a:srgbClr val="FFFF00"/>
                </a:solidFill>
              </a:rPr>
              <a:t>i</a:t>
            </a:r>
            <a:r>
              <a:rPr lang="en-US">
                <a:solidFill>
                  <a:srgbClr val="FFC000"/>
                </a:solidFill>
              </a:rPr>
              <a:t>o</a:t>
            </a:r>
            <a:r>
              <a:rPr lang="en-US">
                <a:solidFill>
                  <a:srgbClr val="FF0000"/>
                </a:solidFill>
              </a:rPr>
              <a:t>t</a:t>
            </a:r>
            <a:r>
              <a:rPr lang="en-US">
                <a:solidFill>
                  <a:srgbClr val="C00000"/>
                </a:solidFill>
              </a:rPr>
              <a:t>a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C8AA73-9043-244E-B272-FA9434181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Shorthand for all microbes present in a sample / environment</a:t>
            </a:r>
          </a:p>
        </p:txBody>
      </p:sp>
    </p:spTree>
    <p:extLst>
      <p:ext uri="{BB962C8B-B14F-4D97-AF65-F5344CB8AC3E}">
        <p14:creationId xmlns:p14="http://schemas.microsoft.com/office/powerpoint/2010/main" val="240217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rgbClr val="D82679"/>
                </a:solidFill>
              </a:rPr>
              <a:t>Microb</a:t>
            </a:r>
            <a:r>
              <a:rPr lang="en-US"/>
              <a:t>iome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C8AA73-9043-244E-B272-FA94341815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Sum genetic content of all microbes present [i.e. microbiota]</a:t>
            </a:r>
          </a:p>
        </p:txBody>
      </p:sp>
    </p:spTree>
    <p:extLst>
      <p:ext uri="{BB962C8B-B14F-4D97-AF65-F5344CB8AC3E}">
        <p14:creationId xmlns:p14="http://schemas.microsoft.com/office/powerpoint/2010/main" val="38974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5726B-A9FB-BF41-845F-1B472F0C9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Micro</a:t>
            </a:r>
            <a:r>
              <a:rPr lang="en-US">
                <a:solidFill>
                  <a:schemeClr val="accent6"/>
                </a:solidFill>
              </a:rPr>
              <a:t>biome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Holistic view integrating microbes and their environment [e.g. human host]</a:t>
            </a:r>
          </a:p>
        </p:txBody>
      </p:sp>
    </p:spTree>
    <p:extLst>
      <p:ext uri="{BB962C8B-B14F-4D97-AF65-F5344CB8AC3E}">
        <p14:creationId xmlns:p14="http://schemas.microsoft.com/office/powerpoint/2010/main" val="51993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9D3D92-D631-7C45-B744-139C4A991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pPr algn="ctr"/>
            <a:r>
              <a:rPr lang="en-US"/>
              <a:t>Study of everything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7BF8569-422C-3E4E-87A2-E1437D95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249832" cy="2852737"/>
          </a:xfrm>
        </p:spPr>
        <p:txBody>
          <a:bodyPr/>
          <a:lstStyle/>
          <a:p>
            <a:pPr algn="r"/>
            <a:r>
              <a:rPr lang="en-US"/>
              <a:t>-omics</a:t>
            </a:r>
          </a:p>
        </p:txBody>
      </p:sp>
    </p:spTree>
    <p:extLst>
      <p:ext uri="{BB962C8B-B14F-4D97-AF65-F5344CB8AC3E}">
        <p14:creationId xmlns:p14="http://schemas.microsoft.com/office/powerpoint/2010/main" val="306827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502</Words>
  <Application>Microsoft Macintosh PowerPoint</Application>
  <PresentationFormat>Widescreen</PresentationFormat>
  <Paragraphs>90</Paragraphs>
  <Slides>35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Microbiota</vt:lpstr>
      <vt:lpstr>Microbiome</vt:lpstr>
      <vt:lpstr>Microbiome</vt:lpstr>
      <vt:lpstr>-omics</vt:lpstr>
      <vt:lpstr>gen-omics</vt:lpstr>
      <vt:lpstr>(pan)gen-omics</vt:lpstr>
      <vt:lpstr>metagen-omics</vt:lpstr>
      <vt:lpstr>metabol-omics</vt:lpstr>
      <vt:lpstr>resist-ome</vt:lpstr>
      <vt:lpstr>What types of questions can be asked?</vt:lpstr>
      <vt:lpstr>diversity</vt:lpstr>
      <vt:lpstr>α diversity</vt:lpstr>
      <vt:lpstr>β diversity</vt:lpstr>
      <vt:lpstr>diversity</vt:lpstr>
      <vt:lpstr>Alpha diversity increased after FMT</vt:lpstr>
      <vt:lpstr>PowerPoint Presentation</vt:lpstr>
      <vt:lpstr>abundance</vt:lpstr>
      <vt:lpstr>Pathogen colonization is a low-abundance phenomenon for most RTRs</vt:lpstr>
      <vt:lpstr>RTR taxonomic trajectory driven by selected FMT-derived taxa</vt:lpstr>
      <vt:lpstr>Source of strains</vt:lpstr>
      <vt:lpstr>Source of strains</vt:lpstr>
      <vt:lpstr>PowerPoint Presentation</vt:lpstr>
      <vt:lpstr>PowerPoint Presentation</vt:lpstr>
      <vt:lpstr>PowerPoint Presentation</vt:lpstr>
      <vt:lpstr>PowerPoint Presentation</vt:lpstr>
      <vt:lpstr>Source of Strains</vt:lpstr>
      <vt:lpstr>Clonal chronic colonizing strain is replaced by a more-susceptible, host-derived strain after FMT</vt:lpstr>
      <vt:lpstr>PowerPoint Presentation</vt:lpstr>
      <vt:lpstr>Predict functional changes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Appealing to the better angels of our nature</dc:title>
  <dc:creator>Woodworth, Michael</dc:creator>
  <cp:lastModifiedBy>Woodworth, Michael</cp:lastModifiedBy>
  <cp:revision>3</cp:revision>
  <dcterms:created xsi:type="dcterms:W3CDTF">2021-07-01T16:52:54Z</dcterms:created>
  <dcterms:modified xsi:type="dcterms:W3CDTF">2023-01-27T17:25:26Z</dcterms:modified>
</cp:coreProperties>
</file>